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e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41"/>
  </p:notesMasterIdLst>
  <p:handoutMasterIdLst>
    <p:handoutMasterId r:id="rId42"/>
  </p:handoutMasterIdLst>
  <p:sldIdLst>
    <p:sldId id="256" r:id="rId5"/>
    <p:sldId id="298" r:id="rId6"/>
    <p:sldId id="299" r:id="rId7"/>
    <p:sldId id="300" r:id="rId8"/>
    <p:sldId id="301" r:id="rId9"/>
    <p:sldId id="302" r:id="rId10"/>
    <p:sldId id="311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277" r:id="rId19"/>
    <p:sldId id="265" r:id="rId20"/>
    <p:sldId id="266" r:id="rId21"/>
    <p:sldId id="275" r:id="rId22"/>
    <p:sldId id="276" r:id="rId23"/>
    <p:sldId id="278" r:id="rId24"/>
    <p:sldId id="279" r:id="rId25"/>
    <p:sldId id="280" r:id="rId26"/>
    <p:sldId id="281" r:id="rId27"/>
    <p:sldId id="292" r:id="rId28"/>
    <p:sldId id="293" r:id="rId29"/>
    <p:sldId id="294" r:id="rId30"/>
    <p:sldId id="296" r:id="rId31"/>
    <p:sldId id="295" r:id="rId32"/>
    <p:sldId id="297" r:id="rId33"/>
    <p:sldId id="288" r:id="rId34"/>
    <p:sldId id="282" r:id="rId35"/>
    <p:sldId id="287" r:id="rId36"/>
    <p:sldId id="285" r:id="rId37"/>
    <p:sldId id="286" r:id="rId38"/>
    <p:sldId id="283" r:id="rId39"/>
    <p:sldId id="284" r:id="rId40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>
      <p:cViewPr varScale="1">
        <p:scale>
          <a:sx n="60" d="100"/>
          <a:sy n="60" d="100"/>
        </p:scale>
        <p:origin x="306" y="6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9" d="100"/>
          <a:sy n="89" d="100"/>
        </p:scale>
        <p:origin x="37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Componenti singoli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Prodotto 1</c:v>
                </c:pt>
                <c:pt idx="1">
                  <c:v>Prodotto 2</c:v>
                </c:pt>
                <c:pt idx="2">
                  <c:v>Prodotto 3</c:v>
                </c:pt>
                <c:pt idx="3">
                  <c:v>Prodotto 4</c:v>
                </c:pt>
                <c:pt idx="4">
                  <c:v>Prodotto 5</c:v>
                </c:pt>
                <c:pt idx="5">
                  <c:v>Prodotto 6</c:v>
                </c:pt>
                <c:pt idx="6">
                  <c:v>Prodotto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10</c:v>
                </c:pt>
                <c:pt idx="1">
                  <c:v>25</c:v>
                </c:pt>
                <c:pt idx="2">
                  <c:v>13</c:v>
                </c:pt>
                <c:pt idx="3">
                  <c:v>12</c:v>
                </c:pt>
                <c:pt idx="4">
                  <c:v>11</c:v>
                </c:pt>
                <c:pt idx="5">
                  <c:v>30</c:v>
                </c:pt>
                <c:pt idx="6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A3-4B0D-91FD-FD6BCA9DB7C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Kit Arduino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Prodotto 1</c:v>
                </c:pt>
                <c:pt idx="1">
                  <c:v>Prodotto 2</c:v>
                </c:pt>
                <c:pt idx="2">
                  <c:v>Prodotto 3</c:v>
                </c:pt>
                <c:pt idx="3">
                  <c:v>Prodotto 4</c:v>
                </c:pt>
                <c:pt idx="4">
                  <c:v>Prodotto 5</c:v>
                </c:pt>
                <c:pt idx="5">
                  <c:v>Prodotto 6</c:v>
                </c:pt>
                <c:pt idx="6">
                  <c:v>Prodotto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50</c:v>
                </c:pt>
                <c:pt idx="1">
                  <c:v>80</c:v>
                </c:pt>
                <c:pt idx="2">
                  <c:v>90</c:v>
                </c:pt>
                <c:pt idx="3">
                  <c:v>50</c:v>
                </c:pt>
                <c:pt idx="4">
                  <c:v>57</c:v>
                </c:pt>
                <c:pt idx="5">
                  <c:v>110</c:v>
                </c:pt>
                <c:pt idx="6">
                  <c:v>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048413712"/>
        <c:axId val="-1048407728"/>
      </c:barChart>
      <c:catAx>
        <c:axId val="-1048413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048407728"/>
        <c:crosses val="autoZero"/>
        <c:auto val="1"/>
        <c:lblAlgn val="ctr"/>
        <c:lblOffset val="100"/>
        <c:noMultiLvlLbl val="0"/>
      </c:catAx>
      <c:valAx>
        <c:axId val="-1048407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048413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D50F3B11-940E-47CE-B693-CE7D23FE028D}" type="datetime1">
              <a:rPr lang="it-IT" smtClean="0"/>
              <a:t>24/05/2017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45ACAF8E-318A-4EFE-8633-D9E72ABCE0ED}" type="slidenum">
              <a:rPr lang="it-IT" smtClean="0"/>
              <a:pPr algn="r" rtl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>
</file>

<file path=ppt/media/image23.jpe>
</file>

<file path=ppt/media/image24.jpe>
</file>

<file path=ppt/media/image25.jpe>
</file>

<file path=ppt/media/image26.jpe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A4BF746C-B2A6-4B2E-9724-880F3AE30A67}" type="datetime1">
              <a:rPr lang="it-IT" smtClean="0"/>
              <a:pPr/>
              <a:t>24/05/2017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 dirty="0" smtClean="0"/>
              <a:t>Fare clic per modificare stili del testo dello schema</a:t>
            </a:r>
          </a:p>
          <a:p>
            <a:pPr lvl="1" rtl="0"/>
            <a:r>
              <a:rPr lang="it-IT" noProof="0" dirty="0" smtClean="0"/>
              <a:t>Secondo livello</a:t>
            </a:r>
          </a:p>
          <a:p>
            <a:pPr lvl="2" rtl="0"/>
            <a:r>
              <a:rPr lang="it-IT" noProof="0" dirty="0" smtClean="0"/>
              <a:t>Terzo livello</a:t>
            </a:r>
          </a:p>
          <a:p>
            <a:pPr lvl="3" rtl="0"/>
            <a:r>
              <a:rPr lang="it-IT" noProof="0" dirty="0" smtClean="0"/>
              <a:t>Quarto livello</a:t>
            </a:r>
          </a:p>
          <a:p>
            <a:pPr lvl="4" rtl="0"/>
            <a:r>
              <a:rPr lang="it-IT" noProof="0" dirty="0" smtClean="0"/>
              <a:t>Quinto livello</a:t>
            </a:r>
            <a:endParaRPr lang="it-IT" noProof="0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5EE2CF44-2B13-41B4-A334-1CDF534EEBBF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 dirty="0"/>
          </a:p>
        </p:txBody>
      </p:sp>
      <p:sp>
        <p:nvSpPr>
          <p:cNvPr id="7" name="Rettangolo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 dirty="0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it-IT" noProof="0" smtClean="0"/>
              <a:t>Fare clic per modificare lo stile del sottotitolo dello schema</a:t>
            </a:r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 rtl="0"/>
            <a:r>
              <a:rPr lang="it-IT" noProof="0" dirty="0" smtClean="0"/>
              <a:t>Secondo livello</a:t>
            </a:r>
          </a:p>
          <a:p>
            <a:pPr lvl="2" rtl="0"/>
            <a:r>
              <a:rPr lang="it-IT" noProof="0" dirty="0" smtClean="0"/>
              <a:t>Terzo livello</a:t>
            </a:r>
          </a:p>
          <a:p>
            <a:pPr lvl="3" rtl="0"/>
            <a:r>
              <a:rPr lang="it-IT" noProof="0" dirty="0" smtClean="0"/>
              <a:t>Quarto livello</a:t>
            </a:r>
          </a:p>
          <a:p>
            <a:pPr lvl="4" rtl="0"/>
            <a:r>
              <a:rPr lang="it-IT" noProof="0" dirty="0" smtClean="0"/>
              <a:t>Quinto livello</a:t>
            </a:r>
            <a:endParaRPr lang="it-IT" noProof="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7734052-D933-4BCC-B6A5-48EFD76F7754}" type="datetime1">
              <a:rPr lang="it-IT" smtClean="0"/>
              <a:pPr/>
              <a:t>24/05/2017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4000" y="457199"/>
            <a:ext cx="7048500" cy="5638801"/>
          </a:xfrm>
        </p:spPr>
        <p:txBody>
          <a:bodyPr vert="eaVert" rtlCol="0"/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 rtl="0"/>
            <a:r>
              <a:rPr lang="it-IT" noProof="0" dirty="0" smtClean="0"/>
              <a:t>Secondo livello</a:t>
            </a:r>
          </a:p>
          <a:p>
            <a:pPr lvl="2" rtl="0"/>
            <a:r>
              <a:rPr lang="it-IT" noProof="0" dirty="0" smtClean="0"/>
              <a:t>Terzo livello</a:t>
            </a:r>
          </a:p>
          <a:p>
            <a:pPr lvl="3" rtl="0"/>
            <a:r>
              <a:rPr lang="it-IT" noProof="0" dirty="0" smtClean="0"/>
              <a:t>Quarto livello</a:t>
            </a:r>
          </a:p>
          <a:p>
            <a:pPr lvl="4" rtl="0"/>
            <a:r>
              <a:rPr lang="it-IT" noProof="0" dirty="0" smtClean="0"/>
              <a:t>Quinto livello</a:t>
            </a:r>
            <a:endParaRPr lang="it-IT" noProof="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6CDBF89-191F-4BB6-A0A5-AE82CFBD06FA}" type="datetime1">
              <a:rPr lang="it-IT" smtClean="0"/>
              <a:pPr/>
              <a:t>24/05/2017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 algn="l" rtl="0">
              <a:defRPr/>
            </a:lvl5pPr>
          </a:lstStyle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 rtl="0"/>
            <a:r>
              <a:rPr lang="it-IT" noProof="0" dirty="0" smtClean="0"/>
              <a:t>Secondo livello</a:t>
            </a:r>
          </a:p>
          <a:p>
            <a:pPr lvl="2" rtl="0"/>
            <a:r>
              <a:rPr lang="it-IT" noProof="0" dirty="0" smtClean="0"/>
              <a:t>Terzo livello</a:t>
            </a:r>
          </a:p>
          <a:p>
            <a:pPr lvl="3" rtl="0"/>
            <a:r>
              <a:rPr lang="it-IT" noProof="0" dirty="0" smtClean="0"/>
              <a:t>Quarto livello</a:t>
            </a:r>
          </a:p>
          <a:p>
            <a:pPr lvl="4" rtl="0"/>
            <a:r>
              <a:rPr lang="it-IT" noProof="0" dirty="0" smtClean="0"/>
              <a:t>Quinto livello</a:t>
            </a:r>
            <a:endParaRPr lang="it-IT" noProof="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8AB5625-64B4-460E-A6D9-369CE1012A9B}" type="datetime1">
              <a:rPr lang="it-IT" noProof="0" smtClean="0"/>
              <a:pPr/>
              <a:t>24/05/2017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rtlCol="0" anchor="b">
            <a:normAutofit/>
          </a:bodyPr>
          <a:lstStyle>
            <a:lvl1pPr algn="l" rtl="0">
              <a:defRPr sz="54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1524000" y="4589463"/>
            <a:ext cx="9144000" cy="1506537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l" rtl="0">
              <a:buNone/>
              <a:defRPr sz="2000"/>
            </a:lvl2pPr>
            <a:lvl3pPr marL="914400" indent="0" algn="l" rtl="0">
              <a:buNone/>
              <a:defRPr sz="1800"/>
            </a:lvl3pPr>
            <a:lvl4pPr marL="1371600" indent="0" algn="l" rtl="0">
              <a:buNone/>
              <a:defRPr sz="1600"/>
            </a:lvl4pPr>
            <a:lvl5pPr marL="1828800" indent="0" algn="l" rtl="0">
              <a:buNone/>
              <a:defRPr sz="1600"/>
            </a:lvl5pPr>
            <a:lvl6pPr marL="2286000" indent="0" algn="l" rtl="0">
              <a:buNone/>
              <a:defRPr sz="1600"/>
            </a:lvl6pPr>
            <a:lvl7pPr marL="2743200" indent="0" algn="l" rtl="0">
              <a:buNone/>
              <a:defRPr sz="1600"/>
            </a:lvl7pPr>
            <a:lvl8pPr marL="3200400" indent="0" algn="l" rtl="0">
              <a:buNone/>
              <a:defRPr sz="1600"/>
            </a:lvl8pPr>
            <a:lvl9pPr marL="3657600" indent="0" algn="l" rtl="0">
              <a:buNone/>
              <a:defRPr sz="1600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 hasCustomPrompt="1"/>
          </p:nvPr>
        </p:nvSpPr>
        <p:spPr>
          <a:xfrm>
            <a:off x="1524000" y="1825625"/>
            <a:ext cx="4343400" cy="4270375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 rtl="0"/>
            <a:r>
              <a:rPr lang="it-IT" noProof="0" dirty="0" smtClean="0"/>
              <a:t>Secondo livello</a:t>
            </a:r>
          </a:p>
          <a:p>
            <a:pPr lvl="2" rtl="0"/>
            <a:r>
              <a:rPr lang="it-IT" noProof="0" dirty="0" smtClean="0"/>
              <a:t>Terzo livello</a:t>
            </a:r>
          </a:p>
          <a:p>
            <a:pPr lvl="3" rtl="0"/>
            <a:r>
              <a:rPr lang="it-IT" noProof="0" dirty="0" smtClean="0"/>
              <a:t>Quarto livello</a:t>
            </a:r>
          </a:p>
          <a:p>
            <a:pPr lvl="4" rtl="0"/>
            <a:r>
              <a:rPr lang="it-IT" noProof="0" dirty="0" smtClean="0"/>
              <a:t>Quinto livello</a:t>
            </a:r>
            <a:endParaRPr lang="it-IT" noProof="0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 hasCustomPrompt="1"/>
          </p:nvPr>
        </p:nvSpPr>
        <p:spPr>
          <a:xfrm>
            <a:off x="6324600" y="1825625"/>
            <a:ext cx="4343400" cy="4270375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 rtl="0"/>
            <a:r>
              <a:rPr lang="it-IT" noProof="0" dirty="0" smtClean="0"/>
              <a:t>Secondo livello</a:t>
            </a:r>
          </a:p>
          <a:p>
            <a:pPr lvl="2" rtl="0"/>
            <a:r>
              <a:rPr lang="it-IT" noProof="0" dirty="0" smtClean="0"/>
              <a:t>Terzo livello</a:t>
            </a:r>
          </a:p>
          <a:p>
            <a:pPr lvl="3" rtl="0"/>
            <a:r>
              <a:rPr lang="it-IT" noProof="0" dirty="0" smtClean="0"/>
              <a:t>Quarto livello</a:t>
            </a:r>
          </a:p>
          <a:p>
            <a:pPr lvl="4" rtl="0"/>
            <a:r>
              <a:rPr lang="it-IT" noProof="0" dirty="0" smtClean="0"/>
              <a:t>Quinto livello</a:t>
            </a:r>
            <a:endParaRPr lang="it-IT" noProof="0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E3FD152-3CF4-4A12-82AF-D5B89DAE18A5}" type="datetime1">
              <a:rPr lang="it-IT" smtClean="0"/>
              <a:pPr/>
              <a:t>24/05/2017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1527048" y="1828800"/>
            <a:ext cx="4343400" cy="685800"/>
          </a:xfrm>
        </p:spPr>
        <p:txBody>
          <a:bodyPr rtlCol="0" anchor="ctr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 hasCustomPrompt="1"/>
          </p:nvPr>
        </p:nvSpPr>
        <p:spPr>
          <a:xfrm>
            <a:off x="1527048" y="2514600"/>
            <a:ext cx="4343400" cy="35814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 rtl="0"/>
            <a:r>
              <a:rPr lang="it-IT" noProof="0" dirty="0" smtClean="0"/>
              <a:t>Secondo livello</a:t>
            </a:r>
          </a:p>
          <a:p>
            <a:pPr lvl="2" rtl="0"/>
            <a:r>
              <a:rPr lang="it-IT" noProof="0" dirty="0" smtClean="0"/>
              <a:t>Terzo livello</a:t>
            </a:r>
          </a:p>
          <a:p>
            <a:pPr lvl="3" rtl="0"/>
            <a:r>
              <a:rPr lang="it-IT" noProof="0" dirty="0" smtClean="0"/>
              <a:t>Quarto livello</a:t>
            </a:r>
          </a:p>
          <a:p>
            <a:pPr lvl="4" rtl="0"/>
            <a:r>
              <a:rPr lang="it-IT" noProof="0" dirty="0" smtClean="0"/>
              <a:t>Quinto livello</a:t>
            </a:r>
            <a:endParaRPr lang="it-IT" noProof="0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6327648" y="1828800"/>
            <a:ext cx="4343400" cy="685800"/>
          </a:xfrm>
        </p:spPr>
        <p:txBody>
          <a:bodyPr rtlCol="0" anchor="ctr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 hasCustomPrompt="1"/>
          </p:nvPr>
        </p:nvSpPr>
        <p:spPr>
          <a:xfrm>
            <a:off x="6327648" y="2514600"/>
            <a:ext cx="4343400" cy="35814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 rtl="0"/>
            <a:r>
              <a:rPr lang="it-IT" noProof="0" dirty="0" smtClean="0"/>
              <a:t>Secondo livello</a:t>
            </a:r>
          </a:p>
          <a:p>
            <a:pPr lvl="2" rtl="0"/>
            <a:r>
              <a:rPr lang="it-IT" noProof="0" dirty="0" smtClean="0"/>
              <a:t>Terzo livello</a:t>
            </a:r>
          </a:p>
          <a:p>
            <a:pPr lvl="3" rtl="0"/>
            <a:r>
              <a:rPr lang="it-IT" noProof="0" dirty="0" smtClean="0"/>
              <a:t>Quarto livello</a:t>
            </a:r>
          </a:p>
          <a:p>
            <a:pPr lvl="4" rtl="0"/>
            <a:r>
              <a:rPr lang="it-IT" noProof="0" dirty="0" smtClean="0"/>
              <a:t>Quinto livello</a:t>
            </a:r>
            <a:endParaRPr lang="it-IT" noProof="0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it-IT" dirty="0" smtClean="0"/>
              <a:t>​</a:t>
            </a:r>
            <a:fld id="{B973B550-EAE9-42BF-A7DE-AB698B003719}" type="datetime1">
              <a:rPr lang="it-IT" smtClean="0"/>
              <a:pPr/>
              <a:t>24/05/2017</a:t>
            </a:fld>
            <a:r>
              <a:rPr lang="it-IT" dirty="0" smtClean="0"/>
              <a:t>​</a:t>
            </a:r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5DBFB90-286B-4CDB-A537-E7766944BBAA}" type="datetime1">
              <a:rPr lang="it-IT" smtClean="0"/>
              <a:pPr/>
              <a:t>24/05/2017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57A6CF1-12FE-4BE3-BB63-C2344989F7C5}" type="datetime1">
              <a:rPr lang="it-IT" smtClean="0"/>
              <a:pPr/>
              <a:t>24/05/2017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rtlCol="0" anchor="b">
            <a:noAutofit/>
          </a:bodyPr>
          <a:lstStyle>
            <a:lvl1pPr algn="l" rtl="0">
              <a:defRPr sz="3200"/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 hasCustomPrompt="1"/>
          </p:nvPr>
        </p:nvSpPr>
        <p:spPr>
          <a:xfrm>
            <a:off x="760412" y="7620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 rtl="0"/>
            <a:r>
              <a:rPr lang="it-IT" noProof="0" dirty="0" smtClean="0"/>
              <a:t>Secondo livello</a:t>
            </a:r>
          </a:p>
          <a:p>
            <a:pPr lvl="2" rtl="0"/>
            <a:r>
              <a:rPr lang="it-IT" noProof="0" dirty="0" smtClean="0"/>
              <a:t>Terzo livello</a:t>
            </a:r>
          </a:p>
          <a:p>
            <a:pPr lvl="3" rtl="0"/>
            <a:r>
              <a:rPr lang="it-IT" noProof="0" dirty="0" smtClean="0"/>
              <a:t>Quarto livello</a:t>
            </a:r>
          </a:p>
          <a:p>
            <a:pPr lvl="4" rtl="0"/>
            <a:r>
              <a:rPr lang="it-IT" noProof="0" dirty="0" smtClean="0"/>
              <a:t>Quinto livello</a:t>
            </a:r>
            <a:endParaRPr lang="it-IT" noProof="0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8001039" y="3429000"/>
            <a:ext cx="3124161" cy="1828800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52CC9C2-6E71-4474-A4C0-C6B34CDA8882}" type="datetime1">
              <a:rPr lang="it-IT" smtClean="0"/>
              <a:pPr/>
              <a:t>24/05/2017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sz="1600" noProof="0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rtlCol="0" anchor="b">
            <a:noAutofit/>
          </a:bodyPr>
          <a:lstStyle>
            <a:lvl1pPr algn="l" rtl="0">
              <a:defRPr sz="3200"/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 dirty="0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it-IT" noProof="0" smtClean="0"/>
              <a:t>Fare clic sull'icona per inserire un'immagine</a:t>
            </a:r>
            <a:endParaRPr lang="it-IT" noProof="0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7997952" y="3429000"/>
            <a:ext cx="3127248" cy="1828800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B83B478-ACB0-4EE2-AD22-6C44567486AE}" type="datetime1">
              <a:rPr lang="it-IT" smtClean="0"/>
              <a:pPr/>
              <a:t>24/05/2017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noProof="0" dirty="0" smtClean="0"/>
              <a:t>Fare clic per modificare lo stile del titolo</a:t>
            </a:r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 rtl="0"/>
            <a:r>
              <a:rPr lang="it-IT" noProof="0" dirty="0" smtClean="0"/>
              <a:t>Secondo livello</a:t>
            </a:r>
          </a:p>
          <a:p>
            <a:pPr lvl="2" rtl="0"/>
            <a:r>
              <a:rPr lang="it-IT" noProof="0" dirty="0" smtClean="0"/>
              <a:t>Terzo livello</a:t>
            </a:r>
          </a:p>
          <a:p>
            <a:pPr lvl="3" rtl="0"/>
            <a:r>
              <a:rPr lang="it-IT" noProof="0" dirty="0" smtClean="0"/>
              <a:t>Quarto livello</a:t>
            </a:r>
          </a:p>
          <a:p>
            <a:pPr lvl="4" rtl="0"/>
            <a:r>
              <a:rPr lang="it-IT" noProof="0" dirty="0" smtClean="0"/>
              <a:t>Quinto livello</a:t>
            </a:r>
            <a:endParaRPr lang="it-IT" noProof="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856CDCEB-3746-40FA-A774-AE430F8D6A09}" type="datetime1">
              <a:rPr lang="it-IT" smtClean="0"/>
              <a:pPr/>
              <a:t>24/05/2017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9600" dirty="0" err="1" smtClean="0"/>
              <a:t>ArduCar</a:t>
            </a:r>
            <a:endParaRPr lang="it-IT" sz="960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66800" y="4953000"/>
            <a:ext cx="6469360" cy="685800"/>
          </a:xfrm>
        </p:spPr>
        <p:txBody>
          <a:bodyPr rtlCol="0">
            <a:normAutofit/>
          </a:bodyPr>
          <a:lstStyle/>
          <a:p>
            <a:r>
              <a:rPr lang="it-IT" dirty="0" err="1"/>
              <a:t>Pasini</a:t>
            </a:r>
            <a:r>
              <a:rPr lang="it-IT" dirty="0"/>
              <a:t> Samuele, </a:t>
            </a:r>
            <a:r>
              <a:rPr lang="it-IT" dirty="0" smtClean="0"/>
              <a:t>Zatti Marco, </a:t>
            </a:r>
            <a:r>
              <a:rPr lang="it-IT" dirty="0" smtClean="0"/>
              <a:t>Cattaneo </a:t>
            </a:r>
            <a:r>
              <a:rPr lang="it-IT" dirty="0" smtClean="0"/>
              <a:t>Alex, </a:t>
            </a:r>
            <a:r>
              <a:rPr lang="it-IT" dirty="0"/>
              <a:t>Polito Francesco, </a:t>
            </a:r>
            <a:r>
              <a:rPr lang="it-IT" dirty="0" smtClean="0"/>
              <a:t>Molteni Matteo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 smtClean="0"/>
              <a:t>Funzionalità </a:t>
            </a:r>
            <a:r>
              <a:rPr lang="it-IT" sz="4800" dirty="0" err="1" smtClean="0"/>
              <a:t>arduino</a:t>
            </a:r>
            <a:endParaRPr lang="it-IT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200" dirty="0" smtClean="0">
                <a:solidFill>
                  <a:schemeClr val="tx1"/>
                </a:solidFill>
              </a:rPr>
              <a:t>Abbiamo attaccato sopra </a:t>
            </a:r>
            <a:r>
              <a:rPr lang="it-IT" sz="3200" dirty="0" err="1" smtClean="0">
                <a:solidFill>
                  <a:schemeClr val="tx1"/>
                </a:solidFill>
              </a:rPr>
              <a:t>l’arduino</a:t>
            </a:r>
            <a:r>
              <a:rPr lang="it-IT" sz="3200" dirty="0" smtClean="0">
                <a:solidFill>
                  <a:schemeClr val="tx1"/>
                </a:solidFill>
              </a:rPr>
              <a:t> lo </a:t>
            </a:r>
            <a:r>
              <a:rPr lang="it-IT" sz="3200" dirty="0" err="1" smtClean="0">
                <a:solidFill>
                  <a:schemeClr val="tx1"/>
                </a:solidFill>
              </a:rPr>
              <a:t>shield</a:t>
            </a:r>
            <a:r>
              <a:rPr lang="it-IT" sz="3200" dirty="0" smtClean="0">
                <a:solidFill>
                  <a:schemeClr val="tx1"/>
                </a:solidFill>
              </a:rPr>
              <a:t> v5.0 , a cui poi è stata collegata tutta la </a:t>
            </a:r>
            <a:r>
              <a:rPr lang="it-IT" sz="3200" dirty="0" smtClean="0">
                <a:solidFill>
                  <a:schemeClr val="tx1"/>
                </a:solidFill>
              </a:rPr>
              <a:t>componentistica. </a:t>
            </a:r>
          </a:p>
          <a:p>
            <a:r>
              <a:rPr lang="it-IT" sz="3200" dirty="0" smtClean="0">
                <a:solidFill>
                  <a:schemeClr val="tx1"/>
                </a:solidFill>
              </a:rPr>
              <a:t>Nel </a:t>
            </a:r>
            <a:r>
              <a:rPr lang="it-IT" sz="3200" dirty="0" smtClean="0">
                <a:solidFill>
                  <a:schemeClr val="tx1"/>
                </a:solidFill>
              </a:rPr>
              <a:t>seguente modo :</a:t>
            </a:r>
            <a:endParaRPr lang="it-IT" sz="3200" dirty="0">
              <a:solidFill>
                <a:schemeClr val="tx1"/>
              </a:solidFill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3717032"/>
            <a:ext cx="2549562" cy="185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515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 smtClean="0"/>
              <a:t>Schema </a:t>
            </a:r>
            <a:r>
              <a:rPr lang="it-IT" sz="4800" dirty="0" err="1" smtClean="0"/>
              <a:t>shield</a:t>
            </a:r>
            <a:r>
              <a:rPr lang="it-IT" sz="4800" dirty="0" smtClean="0"/>
              <a:t> </a:t>
            </a:r>
            <a:r>
              <a:rPr lang="it-IT" sz="4800" dirty="0" smtClean="0"/>
              <a:t>v5.0</a:t>
            </a:r>
            <a:endParaRPr lang="it-IT" sz="4800" dirty="0"/>
          </a:p>
        </p:txBody>
      </p:sp>
      <p:pic>
        <p:nvPicPr>
          <p:cNvPr id="1026" name="Picture 2" descr="Risultati immagini per schema arduino shield v5.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5221" y="1825625"/>
            <a:ext cx="444155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967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 smtClean="0"/>
              <a:t>Batteria</a:t>
            </a:r>
            <a:endParaRPr lang="it-IT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200" dirty="0" smtClean="0">
                <a:solidFill>
                  <a:schemeClr val="tx1"/>
                </a:solidFill>
              </a:rPr>
              <a:t>Le pile sono di 3,7v ciascuna , usiamo una batteria di questa potenza perché cosi possiamo alimentare e supportare tutta la componentistica utilizzata .</a:t>
            </a:r>
            <a:endParaRPr lang="it-IT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97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 err="1" smtClean="0"/>
              <a:t>Raspberry</a:t>
            </a:r>
            <a:r>
              <a:rPr lang="it-IT" sz="4800" dirty="0" smtClean="0"/>
              <a:t> </a:t>
            </a:r>
            <a:endParaRPr lang="it-IT" sz="4800" dirty="0"/>
          </a:p>
        </p:txBody>
      </p:sp>
      <p:pic>
        <p:nvPicPr>
          <p:cNvPr id="2050" name="Picture 2" descr="http://www.informatica37.it/wp-content/uploads/2013/12/351321-raspberry-pi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889" y="1690688"/>
            <a:ext cx="4232238" cy="3731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2074" y="2259106"/>
            <a:ext cx="3105150" cy="251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0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99996" y="116632"/>
            <a:ext cx="9144000" cy="1143000"/>
          </a:xfrm>
        </p:spPr>
        <p:txBody>
          <a:bodyPr>
            <a:normAutofit/>
          </a:bodyPr>
          <a:lstStyle/>
          <a:p>
            <a:pPr algn="ctr"/>
            <a:r>
              <a:rPr lang="it-IT" sz="4800" dirty="0" smtClean="0"/>
              <a:t>Cos’è un </a:t>
            </a:r>
            <a:r>
              <a:rPr lang="it-IT" sz="4800" dirty="0" err="1" smtClean="0"/>
              <a:t>Raspberry</a:t>
            </a:r>
            <a:r>
              <a:rPr lang="it-IT" sz="4800" dirty="0" smtClean="0"/>
              <a:t> ?</a:t>
            </a:r>
            <a:endParaRPr lang="it-IT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99996" y="1259632"/>
            <a:ext cx="9144000" cy="4267200"/>
          </a:xfrm>
        </p:spPr>
        <p:txBody>
          <a:bodyPr>
            <a:noAutofit/>
          </a:bodyPr>
          <a:lstStyle/>
          <a:p>
            <a:r>
              <a:rPr lang="it-IT" sz="3200" b="1" dirty="0">
                <a:solidFill>
                  <a:schemeClr val="tx1"/>
                </a:solidFill>
              </a:rPr>
              <a:t> Si tratta di un mini </a:t>
            </a:r>
            <a:r>
              <a:rPr lang="it-IT" sz="3200" b="1" dirty="0" smtClean="0">
                <a:solidFill>
                  <a:schemeClr val="tx1"/>
                </a:solidFill>
              </a:rPr>
              <a:t>computer,</a:t>
            </a:r>
            <a:r>
              <a:rPr lang="it-IT" sz="3200" dirty="0">
                <a:solidFill>
                  <a:schemeClr val="tx1"/>
                </a:solidFill>
              </a:rPr>
              <a:t> Non offre la potenza di un </a:t>
            </a:r>
            <a:r>
              <a:rPr lang="it-IT" sz="3200" dirty="0" smtClean="0">
                <a:solidFill>
                  <a:schemeClr val="tx1"/>
                </a:solidFill>
              </a:rPr>
              <a:t>computer, </a:t>
            </a:r>
            <a:r>
              <a:rPr lang="it-IT" sz="3200" dirty="0">
                <a:solidFill>
                  <a:schemeClr val="tx1"/>
                </a:solidFill>
              </a:rPr>
              <a:t>ma può essere utilizzato per tutte quelle attività che non necessitano della prestazioni di un PC costoso e </a:t>
            </a:r>
            <a:r>
              <a:rPr lang="it-IT" sz="3200" dirty="0" smtClean="0">
                <a:solidFill>
                  <a:schemeClr val="tx1"/>
                </a:solidFill>
              </a:rPr>
              <a:t>ingombrante </a:t>
            </a:r>
            <a:r>
              <a:rPr lang="it-IT" sz="3200" dirty="0" smtClean="0">
                <a:solidFill>
                  <a:schemeClr val="tx1"/>
                </a:solidFill>
              </a:rPr>
              <a:t>.</a:t>
            </a:r>
          </a:p>
          <a:p>
            <a:r>
              <a:rPr lang="it-IT" sz="3200" dirty="0" smtClean="0">
                <a:solidFill>
                  <a:schemeClr val="tx1"/>
                </a:solidFill>
              </a:rPr>
              <a:t> </a:t>
            </a:r>
            <a:r>
              <a:rPr lang="it-IT" sz="3200" dirty="0" smtClean="0">
                <a:solidFill>
                  <a:schemeClr val="tx1"/>
                </a:solidFill>
              </a:rPr>
              <a:t>Questo </a:t>
            </a:r>
            <a:r>
              <a:rPr lang="it-IT" sz="3200" dirty="0" err="1">
                <a:solidFill>
                  <a:schemeClr val="tx1"/>
                </a:solidFill>
              </a:rPr>
              <a:t>Pi</a:t>
            </a:r>
            <a:r>
              <a:rPr lang="it-IT" sz="3200" dirty="0">
                <a:solidFill>
                  <a:schemeClr val="tx1"/>
                </a:solidFill>
              </a:rPr>
              <a:t> delle dimensioni di una carta di credito offre un </a:t>
            </a:r>
            <a:r>
              <a:rPr lang="it-IT" sz="3200" dirty="0" smtClean="0">
                <a:solidFill>
                  <a:schemeClr val="tx1"/>
                </a:solidFill>
              </a:rPr>
              <a:t>processore ARM,</a:t>
            </a:r>
            <a:r>
              <a:rPr lang="it-IT" sz="3200" dirty="0">
                <a:solidFill>
                  <a:schemeClr val="tx1"/>
                </a:solidFill>
              </a:rPr>
              <a:t> </a:t>
            </a:r>
            <a:r>
              <a:rPr lang="it-IT" sz="3200" dirty="0" smtClean="0">
                <a:solidFill>
                  <a:schemeClr val="tx1"/>
                </a:solidFill>
              </a:rPr>
              <a:t>RAM</a:t>
            </a:r>
            <a:r>
              <a:rPr lang="it-IT" sz="3200" dirty="0" smtClean="0">
                <a:solidFill>
                  <a:schemeClr val="tx1"/>
                </a:solidFill>
              </a:rPr>
              <a:t>, </a:t>
            </a:r>
            <a:r>
              <a:rPr lang="it-IT" sz="3200" dirty="0">
                <a:solidFill>
                  <a:schemeClr val="tx1"/>
                </a:solidFill>
              </a:rPr>
              <a:t>funzionalità grafiche e tutte le porte hardware standard che si trovano di solito in un computer. </a:t>
            </a:r>
            <a:endParaRPr lang="it-IT" sz="3200" dirty="0">
              <a:solidFill>
                <a:schemeClr val="tx1"/>
              </a:solidFill>
            </a:endParaRPr>
          </a:p>
          <a:p>
            <a:r>
              <a:rPr lang="it-IT" sz="3200" b="1" dirty="0" smtClean="0">
                <a:solidFill>
                  <a:schemeClr val="tx1"/>
                </a:solidFill>
              </a:rPr>
              <a:t>Con </a:t>
            </a:r>
            <a:r>
              <a:rPr lang="it-IT" sz="3200" b="1" dirty="0">
                <a:solidFill>
                  <a:schemeClr val="tx1"/>
                </a:solidFill>
              </a:rPr>
              <a:t>un </a:t>
            </a:r>
            <a:r>
              <a:rPr lang="it-IT" sz="3200" b="1" dirty="0" err="1">
                <a:solidFill>
                  <a:schemeClr val="tx1"/>
                </a:solidFill>
              </a:rPr>
              <a:t>Raspberry</a:t>
            </a:r>
            <a:r>
              <a:rPr lang="it-IT" sz="3200" b="1" dirty="0">
                <a:solidFill>
                  <a:schemeClr val="tx1"/>
                </a:solidFill>
              </a:rPr>
              <a:t> </a:t>
            </a:r>
            <a:r>
              <a:rPr lang="it-IT" sz="3200" b="1" dirty="0" err="1">
                <a:solidFill>
                  <a:schemeClr val="tx1"/>
                </a:solidFill>
              </a:rPr>
              <a:t>Pi</a:t>
            </a:r>
            <a:r>
              <a:rPr lang="it-IT" sz="3200" b="1" dirty="0">
                <a:solidFill>
                  <a:schemeClr val="tx1"/>
                </a:solidFill>
              </a:rPr>
              <a:t> </a:t>
            </a:r>
            <a:r>
              <a:rPr lang="it-IT" sz="3200" b="1" i="1" dirty="0">
                <a:solidFill>
                  <a:schemeClr val="tx1"/>
                </a:solidFill>
              </a:rPr>
              <a:t>è possibile </a:t>
            </a:r>
            <a:r>
              <a:rPr lang="it-IT" sz="3200" b="1" dirty="0">
                <a:solidFill>
                  <a:schemeClr val="tx1"/>
                </a:solidFill>
              </a:rPr>
              <a:t>fare</a:t>
            </a:r>
            <a:r>
              <a:rPr lang="it-IT" sz="3200" dirty="0">
                <a:solidFill>
                  <a:schemeClr val="tx1"/>
                </a:solidFill>
              </a:rPr>
              <a:t> quasi </a:t>
            </a:r>
            <a:r>
              <a:rPr lang="it-IT" sz="3200" dirty="0" smtClean="0">
                <a:solidFill>
                  <a:schemeClr val="tx1"/>
                </a:solidFill>
              </a:rPr>
              <a:t>tutto.</a:t>
            </a:r>
          </a:p>
          <a:p>
            <a:r>
              <a:rPr lang="it-IT" sz="3200" dirty="0" smtClean="0">
                <a:solidFill>
                  <a:schemeClr val="tx1"/>
                </a:solidFill>
              </a:rPr>
              <a:t>Noi </a:t>
            </a:r>
            <a:r>
              <a:rPr lang="it-IT" sz="3200" dirty="0" smtClean="0">
                <a:solidFill>
                  <a:schemeClr val="tx1"/>
                </a:solidFill>
              </a:rPr>
              <a:t>lo abbiamo utilizzato per trasformare una webcam in una </a:t>
            </a:r>
            <a:r>
              <a:rPr lang="it-IT" sz="3200" dirty="0" err="1" smtClean="0">
                <a:solidFill>
                  <a:schemeClr val="tx1"/>
                </a:solidFill>
              </a:rPr>
              <a:t>Ip</a:t>
            </a:r>
            <a:r>
              <a:rPr lang="it-IT" sz="3200" dirty="0" smtClean="0">
                <a:solidFill>
                  <a:schemeClr val="tx1"/>
                </a:solidFill>
              </a:rPr>
              <a:t> </a:t>
            </a:r>
            <a:r>
              <a:rPr lang="it-IT" sz="3200" dirty="0" err="1" smtClean="0">
                <a:solidFill>
                  <a:schemeClr val="tx1"/>
                </a:solidFill>
              </a:rPr>
              <a:t>cam</a:t>
            </a:r>
            <a:r>
              <a:rPr lang="it-IT" sz="3200" dirty="0" smtClean="0">
                <a:solidFill>
                  <a:schemeClr val="tx1"/>
                </a:solidFill>
              </a:rPr>
              <a:t>.</a:t>
            </a:r>
            <a:endParaRPr lang="it-IT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963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800" dirty="0" smtClean="0"/>
              <a:t>Mi sono occupato di:</a:t>
            </a:r>
            <a:endParaRPr lang="it-IT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sz="3200" dirty="0" smtClean="0">
                <a:solidFill>
                  <a:schemeClr val="tx1"/>
                </a:solidFill>
              </a:rPr>
              <a:t>Procurare il materiale per realizzare il progetto e in caso di modifiche nel progetto far in modo di recuperare il materiale richiesto.</a:t>
            </a:r>
          </a:p>
          <a:p>
            <a:r>
              <a:rPr lang="it-IT" sz="3200" dirty="0" smtClean="0">
                <a:solidFill>
                  <a:schemeClr val="tx1"/>
                </a:solidFill>
              </a:rPr>
              <a:t>Effettuare un indagine di mercato.</a:t>
            </a:r>
          </a:p>
          <a:p>
            <a:r>
              <a:rPr lang="it-IT" sz="3200" dirty="0" smtClean="0">
                <a:solidFill>
                  <a:schemeClr val="tx1"/>
                </a:solidFill>
              </a:rPr>
              <a:t>Aiutare nella programmazione </a:t>
            </a:r>
            <a:r>
              <a:rPr lang="it-IT" sz="3200" dirty="0" err="1" smtClean="0">
                <a:solidFill>
                  <a:schemeClr val="tx1"/>
                </a:solidFill>
              </a:rPr>
              <a:t>arduino</a:t>
            </a:r>
            <a:r>
              <a:rPr lang="it-IT" sz="3200" dirty="0" smtClean="0">
                <a:solidFill>
                  <a:schemeClr val="tx1"/>
                </a:solidFill>
              </a:rPr>
              <a:t>.</a:t>
            </a:r>
          </a:p>
          <a:p>
            <a:r>
              <a:rPr lang="it-IT" sz="3200" dirty="0" smtClean="0">
                <a:solidFill>
                  <a:schemeClr val="tx1"/>
                </a:solidFill>
              </a:rPr>
              <a:t>Implementare il sensore di fumo nel progetto.</a:t>
            </a:r>
          </a:p>
          <a:p>
            <a:r>
              <a:rPr lang="it-IT" sz="3200" dirty="0" smtClean="0">
                <a:solidFill>
                  <a:schemeClr val="tx1"/>
                </a:solidFill>
              </a:rPr>
              <a:t>Realizzare un sito web(Html) che illustri il progetto.</a:t>
            </a:r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146823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it-IT" sz="5400" dirty="0" smtClean="0"/>
              <a:t>Indagine di mercato</a:t>
            </a: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1055440" y="1600200"/>
            <a:ext cx="3635896" cy="4752528"/>
          </a:xfrm>
        </p:spPr>
        <p:txBody>
          <a:bodyPr rtlCol="0">
            <a:normAutofit/>
          </a:bodyPr>
          <a:lstStyle/>
          <a:p>
            <a:pPr rtl="0"/>
            <a:endParaRPr lang="it-IT" sz="2800" dirty="0" smtClean="0"/>
          </a:p>
          <a:p>
            <a:pPr rtl="0"/>
            <a:r>
              <a:rPr lang="it-IT" sz="2800" dirty="0" smtClean="0">
                <a:solidFill>
                  <a:schemeClr val="tx1"/>
                </a:solidFill>
              </a:rPr>
              <a:t>E’ stata svolta su «amazon.it</a:t>
            </a:r>
            <a:r>
              <a:rPr lang="it-IT" sz="2800" dirty="0" smtClean="0">
                <a:solidFill>
                  <a:schemeClr val="tx1"/>
                </a:solidFill>
              </a:rPr>
              <a:t>».</a:t>
            </a:r>
            <a:endParaRPr lang="it-IT" sz="2800" dirty="0" smtClean="0">
              <a:solidFill>
                <a:schemeClr val="tx1"/>
              </a:solidFill>
            </a:endParaRPr>
          </a:p>
          <a:p>
            <a:pPr marL="0" indent="0" rtl="0">
              <a:buNone/>
            </a:pPr>
            <a:endParaRPr lang="it-IT" sz="2800" dirty="0" smtClean="0">
              <a:solidFill>
                <a:schemeClr val="tx1"/>
              </a:solidFill>
            </a:endParaRPr>
          </a:p>
          <a:p>
            <a:pPr rtl="0"/>
            <a:r>
              <a:rPr lang="it-IT" sz="2800" dirty="0" smtClean="0">
                <a:solidFill>
                  <a:schemeClr val="tx1"/>
                </a:solidFill>
              </a:rPr>
              <a:t>Scopo: trovare tutti i componenti adatti a realizzare il nostro progetto, minimizzando i costi.</a:t>
            </a:r>
            <a:r>
              <a:rPr lang="it-IT" sz="2800" dirty="0" smtClean="0"/>
              <a:t> </a:t>
            </a:r>
          </a:p>
          <a:p>
            <a:pPr marL="0" indent="0" rtl="0">
              <a:buNone/>
            </a:pPr>
            <a:endParaRPr lang="it-IT" sz="2800" dirty="0" smtClean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 rotWithShape="1">
          <a:blip r:embed="rId2"/>
          <a:srcRect l="-776" t="16551" r="46643" b="-25683"/>
          <a:stretch/>
        </p:blipFill>
        <p:spPr>
          <a:xfrm>
            <a:off x="5591944" y="1844824"/>
            <a:ext cx="5292099" cy="60913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10044608" cy="1143000"/>
          </a:xfrm>
        </p:spPr>
        <p:txBody>
          <a:bodyPr rtlCol="0">
            <a:noAutofit/>
          </a:bodyPr>
          <a:lstStyle/>
          <a:p>
            <a:pPr algn="ctr" rtl="0"/>
            <a:r>
              <a:rPr lang="it-IT" sz="4800" dirty="0" smtClean="0"/>
              <a:t>Grafico Indagine di Mercato</a:t>
            </a:r>
            <a:endParaRPr lang="it-IT" sz="4800" dirty="0"/>
          </a:p>
        </p:txBody>
      </p:sp>
      <p:graphicFrame>
        <p:nvGraphicFramePr>
          <p:cNvPr id="13" name="Segnaposto contenuto 12" descr="Istogramma a colonne raggruppate" title="Grafic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9247001"/>
              </p:ext>
            </p:extLst>
          </p:nvPr>
        </p:nvGraphicFramePr>
        <p:xfrm>
          <a:off x="1524000" y="1828800"/>
          <a:ext cx="9144000" cy="426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997952" y="777240"/>
            <a:ext cx="3127248" cy="1828800"/>
          </a:xfrm>
        </p:spPr>
        <p:txBody>
          <a:bodyPr rtlCol="0"/>
          <a:lstStyle/>
          <a:p>
            <a:r>
              <a:rPr lang="it-IT" sz="4000" dirty="0"/>
              <a:t>Indagine di mercato</a:t>
            </a:r>
          </a:p>
        </p:txBody>
      </p:sp>
      <p:pic>
        <p:nvPicPr>
          <p:cNvPr id="5" name="Segnaposto immagine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81" b="8581"/>
          <a:stretch>
            <a:fillRect/>
          </a:stretch>
        </p:blipFill>
        <p:spPr/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997952" y="2924944"/>
            <a:ext cx="3127248" cy="2404864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Dopo svariate ricerche si è riusciti a trovare il kit di componenti più </a:t>
            </a:r>
            <a:r>
              <a:rPr lang="it-IT" sz="2200" dirty="0" smtClean="0">
                <a:solidFill>
                  <a:schemeClr val="tx1"/>
                </a:solidFill>
              </a:rPr>
              <a:t>adatto.</a:t>
            </a:r>
            <a:endParaRPr lang="it-IT" sz="2200" dirty="0" smtClean="0">
              <a:solidFill>
                <a:schemeClr val="tx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it-IT" sz="2200" dirty="0"/>
          </a:p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57640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884260" y="620688"/>
            <a:ext cx="3354632" cy="1049248"/>
          </a:xfrm>
        </p:spPr>
        <p:txBody>
          <a:bodyPr rtlCol="0"/>
          <a:lstStyle/>
          <a:p>
            <a:r>
              <a:rPr lang="it-IT" sz="4000" dirty="0" smtClean="0"/>
              <a:t>Kit </a:t>
            </a:r>
            <a:r>
              <a:rPr lang="it-IT" sz="4000" dirty="0" err="1" smtClean="0"/>
              <a:t>ArduCar</a:t>
            </a:r>
            <a:endParaRPr lang="it-IT" sz="4000" dirty="0"/>
          </a:p>
        </p:txBody>
      </p:sp>
      <p:pic>
        <p:nvPicPr>
          <p:cNvPr id="7" name="Segnaposto immagine 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81" b="8581"/>
          <a:stretch>
            <a:fillRect/>
          </a:stretch>
        </p:blipFill>
        <p:spPr>
          <a:xfrm>
            <a:off x="767408" y="777240"/>
            <a:ext cx="6400800" cy="5303520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997952" y="1988840"/>
            <a:ext cx="3127248" cy="4091920"/>
          </a:xfrm>
        </p:spPr>
        <p:txBody>
          <a:bodyPr rtlCol="0">
            <a:normAutofit lnSpcReduction="10000"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Nella foto vengono raffigurati tutti i componenti contenuti nel kit.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it-IT" sz="2200" dirty="0">
              <a:solidFill>
                <a:schemeClr val="tx1"/>
              </a:solidFill>
            </a:endParaRPr>
          </a:p>
          <a:p>
            <a:pPr rtl="0"/>
            <a:r>
              <a:rPr lang="it-IT" sz="2200" dirty="0" smtClean="0">
                <a:solidFill>
                  <a:schemeClr val="tx1"/>
                </a:solidFill>
              </a:rPr>
              <a:t>Nel kit sono presenti: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it-IT" sz="2200" dirty="0">
              <a:solidFill>
                <a:schemeClr val="tx1"/>
              </a:solidFill>
            </a:endParaRP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4 Motori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2 </a:t>
            </a:r>
            <a:r>
              <a:rPr lang="it-IT" sz="2200" dirty="0">
                <a:solidFill>
                  <a:schemeClr val="tx1"/>
                </a:solidFill>
              </a:rPr>
              <a:t>A</a:t>
            </a:r>
            <a:r>
              <a:rPr lang="it-IT" sz="2200" dirty="0" smtClean="0">
                <a:solidFill>
                  <a:schemeClr val="tx1"/>
                </a:solidFill>
              </a:rPr>
              <a:t>rduino	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Alimentatore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Supporti e ruote per la macchinina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Varie viti e fili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Rilevatore di distanza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it-IT" sz="2200" dirty="0" smtClean="0">
              <a:solidFill>
                <a:schemeClr val="tx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it-IT" sz="2200" dirty="0">
              <a:solidFill>
                <a:schemeClr val="tx1"/>
              </a:solidFill>
            </a:endParaRPr>
          </a:p>
          <a:p>
            <a:pPr rtl="0"/>
            <a:endParaRPr lang="it-IT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0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800" dirty="0" smtClean="0"/>
              <a:t>Mi sono occupato di:</a:t>
            </a:r>
            <a:endParaRPr lang="it-IT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solidFill>
                  <a:schemeClr val="tx1"/>
                </a:solidFill>
              </a:rPr>
              <a:t>Analisi del </a:t>
            </a:r>
            <a:r>
              <a:rPr lang="it-IT" sz="3200" dirty="0" smtClean="0">
                <a:solidFill>
                  <a:schemeClr val="tx1"/>
                </a:solidFill>
              </a:rPr>
              <a:t>problema.</a:t>
            </a:r>
            <a:endParaRPr lang="it-IT" sz="3200" dirty="0">
              <a:solidFill>
                <a:schemeClr val="tx1"/>
              </a:solidFill>
            </a:endParaRPr>
          </a:p>
          <a:p>
            <a:r>
              <a:rPr lang="it-IT" sz="3200" dirty="0">
                <a:solidFill>
                  <a:schemeClr val="tx1"/>
                </a:solidFill>
              </a:rPr>
              <a:t>Suddivisione dei </a:t>
            </a:r>
            <a:r>
              <a:rPr lang="it-IT" sz="3200" dirty="0" smtClean="0">
                <a:solidFill>
                  <a:schemeClr val="tx1"/>
                </a:solidFill>
              </a:rPr>
              <a:t>compiti.</a:t>
            </a:r>
            <a:endParaRPr lang="it-IT" sz="3200" dirty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WBS.</a:t>
            </a:r>
            <a:endParaRPr lang="it-IT" sz="3200" dirty="0">
              <a:solidFill>
                <a:schemeClr val="tx1"/>
              </a:solidFill>
            </a:endParaRPr>
          </a:p>
          <a:p>
            <a:r>
              <a:rPr lang="it-IT" sz="3200" dirty="0">
                <a:solidFill>
                  <a:schemeClr val="tx1"/>
                </a:solidFill>
              </a:rPr>
              <a:t>Project </a:t>
            </a:r>
            <a:r>
              <a:rPr lang="it-IT" sz="3200" dirty="0" smtClean="0">
                <a:solidFill>
                  <a:schemeClr val="tx1"/>
                </a:solidFill>
              </a:rPr>
              <a:t>Management.</a:t>
            </a:r>
            <a:endParaRPr lang="it-IT" sz="3200" dirty="0">
              <a:solidFill>
                <a:schemeClr val="tx1"/>
              </a:solidFill>
            </a:endParaRPr>
          </a:p>
          <a:p>
            <a:endParaRPr lang="it-IT" sz="3200" dirty="0"/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133302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5400" dirty="0" smtClean="0"/>
              <a:t>Realizzazione del sito</a:t>
            </a: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263352" y="1844824"/>
            <a:ext cx="4320480" cy="4752528"/>
          </a:xfrm>
        </p:spPr>
        <p:txBody>
          <a:bodyPr rtlCol="0">
            <a:normAutofit/>
          </a:bodyPr>
          <a:lstStyle/>
          <a:p>
            <a:pPr rtl="0"/>
            <a:endParaRPr lang="it-IT" sz="2800" dirty="0" smtClean="0"/>
          </a:p>
          <a:p>
            <a:pPr rtl="0"/>
            <a:r>
              <a:rPr lang="it-IT" sz="2800" dirty="0" smtClean="0">
                <a:solidFill>
                  <a:schemeClr val="tx1"/>
                </a:solidFill>
              </a:rPr>
              <a:t>E’ stato creato con lo scopo di illustrare il progetto.</a:t>
            </a:r>
          </a:p>
          <a:p>
            <a:pPr rtl="0"/>
            <a:endParaRPr lang="it-IT" sz="2800" dirty="0" smtClean="0">
              <a:solidFill>
                <a:schemeClr val="tx1"/>
              </a:solidFill>
            </a:endParaRPr>
          </a:p>
          <a:p>
            <a:r>
              <a:rPr lang="it-IT" sz="2800" dirty="0" smtClean="0">
                <a:solidFill>
                  <a:schemeClr val="tx1"/>
                </a:solidFill>
              </a:rPr>
              <a:t>http://www.smokesrilevator.altervista.org</a:t>
            </a:r>
            <a:r>
              <a:rPr lang="it-IT" sz="2800" dirty="0">
                <a:solidFill>
                  <a:schemeClr val="tx1"/>
                </a:solidFill>
              </a:rPr>
              <a:t>/</a:t>
            </a:r>
            <a:endParaRPr lang="it-IT" sz="2800" dirty="0" smtClean="0">
              <a:solidFill>
                <a:schemeClr val="tx1"/>
              </a:solidFill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 rotWithShape="1">
          <a:blip r:embed="rId2"/>
          <a:srcRect t="12968" b="-12968"/>
          <a:stretch/>
        </p:blipFill>
        <p:spPr>
          <a:xfrm>
            <a:off x="4583832" y="2168860"/>
            <a:ext cx="7157206" cy="410445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321772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Realizzazione del sito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07368" y="1907763"/>
            <a:ext cx="3851920" cy="4267200"/>
          </a:xfrm>
        </p:spPr>
        <p:txBody>
          <a:bodyPr>
            <a:normAutofit/>
          </a:bodyPr>
          <a:lstStyle/>
          <a:p>
            <a:r>
              <a:rPr lang="it-IT" sz="3200" dirty="0" smtClean="0">
                <a:solidFill>
                  <a:schemeClr val="tx1"/>
                </a:solidFill>
              </a:rPr>
              <a:t>Questo è il codice per creare la barra di navigazione.</a:t>
            </a:r>
          </a:p>
          <a:p>
            <a:r>
              <a:rPr lang="it-IT" sz="3200" dirty="0" smtClean="0">
                <a:solidFill>
                  <a:schemeClr val="tx1"/>
                </a:solidFill>
              </a:rPr>
              <a:t>E’ stato utilizzato bootstrap come </a:t>
            </a:r>
            <a:r>
              <a:rPr lang="it-IT" sz="3200" dirty="0" err="1" smtClean="0">
                <a:solidFill>
                  <a:schemeClr val="tx1"/>
                </a:solidFill>
              </a:rPr>
              <a:t>css</a:t>
            </a:r>
            <a:r>
              <a:rPr lang="it-IT" sz="3200" dirty="0" smtClean="0">
                <a:solidFill>
                  <a:schemeClr val="tx1"/>
                </a:solidFill>
              </a:rPr>
              <a:t>.</a:t>
            </a:r>
            <a:endParaRPr lang="it-IT" sz="3200" dirty="0">
              <a:solidFill>
                <a:schemeClr val="tx1"/>
              </a:solidFill>
            </a:endParaRPr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1676400" y="1981200"/>
            <a:ext cx="385192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 rotWithShape="1">
          <a:blip r:embed="rId2"/>
          <a:srcRect l="3148" t="15426" r="22147" b="5834"/>
          <a:stretch/>
        </p:blipFill>
        <p:spPr>
          <a:xfrm>
            <a:off x="4511824" y="1829763"/>
            <a:ext cx="7464152" cy="442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65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884260" y="620688"/>
            <a:ext cx="3354632" cy="1049248"/>
          </a:xfrm>
        </p:spPr>
        <p:txBody>
          <a:bodyPr rtlCol="0"/>
          <a:lstStyle/>
          <a:p>
            <a:r>
              <a:rPr lang="it-IT" sz="4000" dirty="0" smtClean="0"/>
              <a:t>Rilevatore di fumo</a:t>
            </a:r>
            <a:endParaRPr lang="it-IT" sz="4000" dirty="0"/>
          </a:p>
        </p:txBody>
      </p:sp>
      <p:pic>
        <p:nvPicPr>
          <p:cNvPr id="1026" name="Picture 2" descr="Risultati immagini per sensore di fumo arduino"/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81" b="14215"/>
          <a:stretch/>
        </p:blipFill>
        <p:spPr bwMode="auto">
          <a:xfrm>
            <a:off x="781251" y="777240"/>
            <a:ext cx="6400800" cy="494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997952" y="1988840"/>
            <a:ext cx="3127248" cy="4091920"/>
          </a:xfrm>
        </p:spPr>
        <p:txBody>
          <a:bodyPr rtlCol="0">
            <a:normAutofit lnSpcReduction="10000"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Nella foto viene raffigurato un sensore di fumo, che verrà aggiunto alla nostra </a:t>
            </a:r>
            <a:r>
              <a:rPr lang="it-IT" sz="2200" dirty="0" err="1" smtClean="0">
                <a:solidFill>
                  <a:schemeClr val="tx1"/>
                </a:solidFill>
              </a:rPr>
              <a:t>ArduCar</a:t>
            </a:r>
            <a:r>
              <a:rPr lang="it-IT" sz="2200" dirty="0" smtClean="0">
                <a:solidFill>
                  <a:schemeClr val="tx1"/>
                </a:solidFill>
              </a:rPr>
              <a:t>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it-IT" sz="2200" dirty="0">
              <a:solidFill>
                <a:schemeClr val="tx1"/>
              </a:solidFill>
            </a:endParaRP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Con quest’ implementazioni la macchina sarà in grado di effettuare misurazioni costanti, che saranno poi trasferite in tempo reale all’</a:t>
            </a:r>
            <a:r>
              <a:rPr lang="it-IT" sz="2200" dirty="0" err="1" smtClean="0">
                <a:solidFill>
                  <a:schemeClr val="tx1"/>
                </a:solidFill>
              </a:rPr>
              <a:t>app</a:t>
            </a:r>
            <a:r>
              <a:rPr lang="it-IT" sz="2200" dirty="0" smtClean="0">
                <a:solidFill>
                  <a:schemeClr val="tx1"/>
                </a:solidFill>
              </a:rPr>
              <a:t>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it-IT" sz="2200" dirty="0"/>
          </a:p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236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884260" y="620688"/>
            <a:ext cx="3354632" cy="1049248"/>
          </a:xfrm>
        </p:spPr>
        <p:txBody>
          <a:bodyPr rtlCol="0"/>
          <a:lstStyle/>
          <a:p>
            <a:r>
              <a:rPr lang="it-IT" sz="4000" dirty="0" smtClean="0"/>
              <a:t>Rilevatore di fumo</a:t>
            </a:r>
            <a:endParaRPr lang="it-IT" sz="4000" dirty="0"/>
          </a:p>
        </p:txBody>
      </p:sp>
      <p:pic>
        <p:nvPicPr>
          <p:cNvPr id="5" name="Segnaposto immagine 4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6064" t="16248" r="38128" b="20129"/>
          <a:stretch/>
        </p:blipFill>
        <p:spPr>
          <a:xfrm>
            <a:off x="767408" y="908720"/>
            <a:ext cx="6392126" cy="4992788"/>
          </a:xfrm>
          <a:prstGeom prst="rect">
            <a:avLst/>
          </a:prstGeo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997952" y="1988840"/>
            <a:ext cx="3127248" cy="4091920"/>
          </a:xfrm>
        </p:spPr>
        <p:txBody>
          <a:bodyPr rtlCol="0">
            <a:norm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Questo è il codice che verrà implementato sull’ </a:t>
            </a:r>
            <a:r>
              <a:rPr lang="it-IT" sz="2200" dirty="0" err="1" smtClean="0">
                <a:solidFill>
                  <a:schemeClr val="tx1"/>
                </a:solidFill>
              </a:rPr>
              <a:t>arduino</a:t>
            </a:r>
            <a:r>
              <a:rPr lang="it-IT" sz="2200" dirty="0" smtClean="0">
                <a:solidFill>
                  <a:schemeClr val="tx1"/>
                </a:solidFill>
              </a:rPr>
              <a:t>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it-IT" sz="2200" dirty="0">
              <a:solidFill>
                <a:schemeClr val="tx1"/>
              </a:solidFill>
            </a:endParaRP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2200" dirty="0" smtClean="0">
                <a:solidFill>
                  <a:schemeClr val="tx1"/>
                </a:solidFill>
              </a:rPr>
              <a:t>Farà in modo che ogni tot. </a:t>
            </a:r>
            <a:r>
              <a:rPr lang="it-IT" sz="2200" dirty="0">
                <a:solidFill>
                  <a:schemeClr val="tx1"/>
                </a:solidFill>
              </a:rPr>
              <a:t>s</a:t>
            </a:r>
            <a:r>
              <a:rPr lang="it-IT" sz="2200" dirty="0" smtClean="0">
                <a:solidFill>
                  <a:schemeClr val="tx1"/>
                </a:solidFill>
              </a:rPr>
              <a:t>econdi venga rilevato del fumo e lo comunichi all’ </a:t>
            </a:r>
            <a:r>
              <a:rPr lang="it-IT" sz="2200" dirty="0" err="1" smtClean="0">
                <a:solidFill>
                  <a:schemeClr val="tx1"/>
                </a:solidFill>
              </a:rPr>
              <a:t>app</a:t>
            </a:r>
            <a:r>
              <a:rPr lang="it-IT" sz="2200" dirty="0" smtClean="0">
                <a:solidFill>
                  <a:schemeClr val="tx1"/>
                </a:solidFill>
              </a:rPr>
              <a:t>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it-IT" sz="2200" dirty="0">
              <a:solidFill>
                <a:schemeClr val="tx1"/>
              </a:solidFill>
            </a:endParaRPr>
          </a:p>
          <a:p>
            <a:pPr rtl="0"/>
            <a:endParaRPr lang="it-IT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14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800" dirty="0" smtClean="0"/>
              <a:t>Mi sono occupato di:</a:t>
            </a:r>
            <a:endParaRPr lang="it-IT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200" dirty="0" smtClean="0">
                <a:solidFill>
                  <a:schemeClr val="tx1"/>
                </a:solidFill>
              </a:rPr>
              <a:t>Realizzazione codice Arduino.</a:t>
            </a:r>
            <a:endParaRPr lang="it-IT" sz="3200" dirty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Gestione movimenti </a:t>
            </a:r>
            <a:r>
              <a:rPr lang="it-IT" sz="3200" dirty="0" err="1" smtClean="0">
                <a:solidFill>
                  <a:schemeClr val="tx1"/>
                </a:solidFill>
              </a:rPr>
              <a:t>rover</a:t>
            </a:r>
            <a:r>
              <a:rPr lang="it-IT" sz="3200" dirty="0" smtClean="0">
                <a:solidFill>
                  <a:schemeClr val="tx1"/>
                </a:solidFill>
              </a:rPr>
              <a:t>.</a:t>
            </a:r>
            <a:endParaRPr lang="it-IT" sz="3200" dirty="0">
              <a:solidFill>
                <a:schemeClr val="tx1"/>
              </a:solidFill>
            </a:endParaRPr>
          </a:p>
          <a:p>
            <a:r>
              <a:rPr lang="it-IT" sz="3200" dirty="0">
                <a:solidFill>
                  <a:schemeClr val="tx1"/>
                </a:solidFill>
              </a:rPr>
              <a:t>Inviare dati ad </a:t>
            </a:r>
            <a:r>
              <a:rPr lang="it-IT" sz="3200" dirty="0" err="1" smtClean="0">
                <a:solidFill>
                  <a:schemeClr val="tx1"/>
                </a:solidFill>
              </a:rPr>
              <a:t>Android</a:t>
            </a:r>
            <a:r>
              <a:rPr lang="it-IT" sz="3200" dirty="0" smtClean="0">
                <a:solidFill>
                  <a:schemeClr val="tx1"/>
                </a:solidFill>
              </a:rPr>
              <a:t> .</a:t>
            </a:r>
            <a:endParaRPr lang="it-IT" sz="3200" dirty="0">
              <a:solidFill>
                <a:schemeClr val="tx1"/>
              </a:solidFill>
            </a:endParaRPr>
          </a:p>
          <a:p>
            <a:r>
              <a:rPr lang="it-IT" sz="3200" dirty="0">
                <a:solidFill>
                  <a:schemeClr val="tx1"/>
                </a:solidFill>
              </a:rPr>
              <a:t>Ricevere dati da </a:t>
            </a:r>
            <a:r>
              <a:rPr lang="it-IT" sz="3200" dirty="0" err="1" smtClean="0">
                <a:solidFill>
                  <a:schemeClr val="tx1"/>
                </a:solidFill>
              </a:rPr>
              <a:t>Android</a:t>
            </a:r>
            <a:r>
              <a:rPr lang="it-IT" sz="3200" dirty="0" smtClean="0">
                <a:solidFill>
                  <a:schemeClr val="tx1"/>
                </a:solidFill>
              </a:rPr>
              <a:t>. </a:t>
            </a:r>
          </a:p>
          <a:p>
            <a:r>
              <a:rPr lang="it-IT" sz="3200" dirty="0" smtClean="0">
                <a:solidFill>
                  <a:schemeClr val="tx1"/>
                </a:solidFill>
              </a:rPr>
              <a:t>Gestione </a:t>
            </a:r>
            <a:r>
              <a:rPr lang="it-IT" sz="3200" dirty="0" err="1" smtClean="0">
                <a:solidFill>
                  <a:schemeClr val="tx1"/>
                </a:solidFill>
              </a:rPr>
              <a:t>raspberry</a:t>
            </a:r>
            <a:r>
              <a:rPr lang="it-IT" sz="3200" dirty="0" smtClean="0">
                <a:solidFill>
                  <a:schemeClr val="tx1"/>
                </a:solidFill>
              </a:rPr>
              <a:t>.</a:t>
            </a:r>
            <a:endParaRPr lang="it-IT" sz="3200" dirty="0">
              <a:solidFill>
                <a:schemeClr val="tx1"/>
              </a:solidFill>
            </a:endParaRPr>
          </a:p>
          <a:p>
            <a:endParaRPr lang="it-IT" sz="3200" dirty="0"/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872751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4523656" y="1196752"/>
            <a:ext cx="7668344" cy="907504"/>
          </a:xfrm>
        </p:spPr>
        <p:txBody>
          <a:bodyPr rtlCol="0">
            <a:normAutofit fontScale="90000"/>
          </a:bodyPr>
          <a:lstStyle/>
          <a:p>
            <a:r>
              <a:rPr lang="it-IT" sz="5400" dirty="0" smtClean="0"/>
              <a:t>Applicazione </a:t>
            </a:r>
            <a:r>
              <a:rPr lang="it-IT" sz="5400" dirty="0" smtClean="0"/>
              <a:t>Arduino</a:t>
            </a:r>
            <a:r>
              <a:rPr lang="it-IT" sz="5400" dirty="0" smtClean="0"/>
              <a:t/>
            </a:r>
            <a:br>
              <a:rPr lang="it-IT" sz="5400" dirty="0" smtClean="0"/>
            </a:b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6816080" y="2105472"/>
            <a:ext cx="3635896" cy="1539552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it-IT" sz="2800" dirty="0" smtClean="0"/>
              <a:t> </a:t>
            </a:r>
            <a:endParaRPr lang="it-IT" sz="2800" dirty="0" smtClean="0"/>
          </a:p>
          <a:p>
            <a:pPr marL="0" indent="0" rtl="0">
              <a:buNone/>
            </a:pPr>
            <a:endParaRPr lang="it-IT" sz="2800" dirty="0" smtClean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822" y="692696"/>
            <a:ext cx="3555991" cy="5561459"/>
          </a:xfrm>
          <a:prstGeom prst="rect">
            <a:avLst/>
          </a:prstGeom>
        </p:spPr>
      </p:pic>
      <p:sp>
        <p:nvSpPr>
          <p:cNvPr id="6" name="Segnaposto testo 3"/>
          <p:cNvSpPr txBox="1">
            <a:spLocks/>
          </p:cNvSpPr>
          <p:nvPr/>
        </p:nvSpPr>
        <p:spPr>
          <a:xfrm>
            <a:off x="5951984" y="1715497"/>
            <a:ext cx="5400600" cy="4091920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200" dirty="0" smtClean="0">
                <a:solidFill>
                  <a:schemeClr val="tx1"/>
                </a:solidFill>
              </a:rPr>
              <a:t>Attraverso questo metodo si ha la possibilità di effettuare il </a:t>
            </a:r>
            <a:r>
              <a:rPr lang="it-IT" sz="2200" dirty="0" err="1" smtClean="0">
                <a:solidFill>
                  <a:schemeClr val="tx1"/>
                </a:solidFill>
              </a:rPr>
              <a:t>parsing</a:t>
            </a:r>
            <a:r>
              <a:rPr lang="it-IT" sz="2200" dirty="0" smtClean="0">
                <a:solidFill>
                  <a:schemeClr val="tx1"/>
                </a:solidFill>
              </a:rPr>
              <a:t>.</a:t>
            </a:r>
          </a:p>
          <a:p>
            <a:r>
              <a:rPr lang="it-IT" sz="2200" dirty="0" smtClean="0">
                <a:solidFill>
                  <a:schemeClr val="tx1"/>
                </a:solidFill>
              </a:rPr>
              <a:t>All’applicazione arriveranno due numeri separati da un virgola.</a:t>
            </a:r>
          </a:p>
          <a:p>
            <a:r>
              <a:rPr lang="it-IT" sz="2200" dirty="0" smtClean="0">
                <a:solidFill>
                  <a:schemeClr val="tx1"/>
                </a:solidFill>
              </a:rPr>
              <a:t>Il primo numero indica lo spostamento in avanti o indietro.</a:t>
            </a:r>
          </a:p>
          <a:p>
            <a:r>
              <a:rPr lang="it-IT" sz="2200" dirty="0" smtClean="0">
                <a:solidFill>
                  <a:schemeClr val="tx1"/>
                </a:solidFill>
              </a:rPr>
              <a:t>Mentre il secondo indica la direzione che il </a:t>
            </a:r>
            <a:r>
              <a:rPr lang="it-IT" sz="2200" dirty="0" err="1" smtClean="0">
                <a:solidFill>
                  <a:schemeClr val="tx1"/>
                </a:solidFill>
              </a:rPr>
              <a:t>rover</a:t>
            </a:r>
            <a:r>
              <a:rPr lang="it-IT" sz="2200" dirty="0" smtClean="0">
                <a:solidFill>
                  <a:schemeClr val="tx1"/>
                </a:solidFill>
              </a:rPr>
              <a:t> dovrà effettuare </a:t>
            </a:r>
            <a:endParaRPr lang="it-IT" sz="2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85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4523656" y="1196752"/>
            <a:ext cx="7668344" cy="907504"/>
          </a:xfrm>
        </p:spPr>
        <p:txBody>
          <a:bodyPr rtlCol="0">
            <a:normAutofit fontScale="90000"/>
          </a:bodyPr>
          <a:lstStyle/>
          <a:p>
            <a:r>
              <a:rPr lang="it-IT" sz="5400" dirty="0" smtClean="0"/>
              <a:t>Applicazione </a:t>
            </a:r>
            <a:r>
              <a:rPr lang="it-IT" sz="5400" dirty="0" smtClean="0"/>
              <a:t>Arduino</a:t>
            </a:r>
            <a:r>
              <a:rPr lang="it-IT" sz="5400" dirty="0" smtClean="0"/>
              <a:t/>
            </a:r>
            <a:br>
              <a:rPr lang="it-IT" sz="5400" dirty="0" smtClean="0"/>
            </a:b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6816080" y="2105472"/>
            <a:ext cx="3635896" cy="1539552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it-IT" sz="2800" dirty="0" smtClean="0"/>
              <a:t> </a:t>
            </a:r>
            <a:endParaRPr lang="it-IT" sz="2800" dirty="0" smtClean="0"/>
          </a:p>
          <a:p>
            <a:pPr marL="0" indent="0" rtl="0">
              <a:buNone/>
            </a:pPr>
            <a:endParaRPr lang="it-IT" sz="2800" dirty="0" smtClean="0"/>
          </a:p>
        </p:txBody>
      </p:sp>
      <p:sp>
        <p:nvSpPr>
          <p:cNvPr id="6" name="Segnaposto testo 3"/>
          <p:cNvSpPr txBox="1">
            <a:spLocks/>
          </p:cNvSpPr>
          <p:nvPr/>
        </p:nvSpPr>
        <p:spPr>
          <a:xfrm>
            <a:off x="5807968" y="2996952"/>
            <a:ext cx="5400600" cy="993423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200" dirty="0" smtClean="0">
                <a:solidFill>
                  <a:schemeClr val="tx1"/>
                </a:solidFill>
              </a:rPr>
              <a:t>Movimento in avanti del </a:t>
            </a:r>
            <a:r>
              <a:rPr lang="it-IT" sz="2200" dirty="0" err="1" smtClean="0">
                <a:solidFill>
                  <a:schemeClr val="tx1"/>
                </a:solidFill>
              </a:rPr>
              <a:t>rover</a:t>
            </a:r>
            <a:r>
              <a:rPr lang="it-IT" sz="2200" dirty="0" smtClean="0">
                <a:solidFill>
                  <a:schemeClr val="tx1"/>
                </a:solidFill>
              </a:rPr>
              <a:t>.</a:t>
            </a:r>
            <a:endParaRPr lang="it-IT" sz="2200" dirty="0">
              <a:solidFill>
                <a:schemeClr val="tx1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903" y="2053503"/>
            <a:ext cx="3508753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246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4523656" y="1196752"/>
            <a:ext cx="7668344" cy="907504"/>
          </a:xfrm>
        </p:spPr>
        <p:txBody>
          <a:bodyPr rtlCol="0">
            <a:normAutofit fontScale="90000"/>
          </a:bodyPr>
          <a:lstStyle/>
          <a:p>
            <a:r>
              <a:rPr lang="it-IT" sz="5400" dirty="0" smtClean="0"/>
              <a:t>Applicazione </a:t>
            </a:r>
            <a:r>
              <a:rPr lang="it-IT" sz="5400" dirty="0" smtClean="0"/>
              <a:t>Arduino</a:t>
            </a:r>
            <a:r>
              <a:rPr lang="it-IT" sz="5400" dirty="0" smtClean="0"/>
              <a:t/>
            </a:r>
            <a:br>
              <a:rPr lang="it-IT" sz="5400" dirty="0" smtClean="0"/>
            </a:b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6168008" y="2991681"/>
            <a:ext cx="4248472" cy="1539552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it-IT" sz="2800" dirty="0" smtClean="0"/>
              <a:t> </a:t>
            </a:r>
            <a:endParaRPr lang="it-IT" sz="2800" dirty="0" smtClean="0"/>
          </a:p>
          <a:p>
            <a:pPr marL="0" indent="0" rtl="0">
              <a:buNone/>
            </a:pPr>
            <a:r>
              <a:rPr lang="it-IT" sz="2800" dirty="0" smtClean="0">
                <a:solidFill>
                  <a:schemeClr val="tx1"/>
                </a:solidFill>
              </a:rPr>
              <a:t>Stazionamento del </a:t>
            </a:r>
            <a:r>
              <a:rPr lang="it-IT" sz="2800" dirty="0" err="1" smtClean="0">
                <a:solidFill>
                  <a:schemeClr val="tx1"/>
                </a:solidFill>
              </a:rPr>
              <a:t>rover</a:t>
            </a:r>
            <a:r>
              <a:rPr lang="it-IT" sz="2800" dirty="0" smtClean="0"/>
              <a:t>.</a:t>
            </a:r>
            <a:endParaRPr lang="it-IT" sz="2800" dirty="0" smtClean="0"/>
          </a:p>
        </p:txBody>
      </p:sp>
      <p:sp>
        <p:nvSpPr>
          <p:cNvPr id="6" name="Segnaposto testo 3"/>
          <p:cNvSpPr txBox="1">
            <a:spLocks/>
          </p:cNvSpPr>
          <p:nvPr/>
        </p:nvSpPr>
        <p:spPr>
          <a:xfrm>
            <a:off x="5951984" y="1715497"/>
            <a:ext cx="5400600" cy="4091920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sz="2200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40" y="2178967"/>
            <a:ext cx="3090069" cy="316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880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4523656" y="1196752"/>
            <a:ext cx="7668344" cy="907504"/>
          </a:xfrm>
        </p:spPr>
        <p:txBody>
          <a:bodyPr rtlCol="0">
            <a:normAutofit fontScale="90000"/>
          </a:bodyPr>
          <a:lstStyle/>
          <a:p>
            <a:r>
              <a:rPr lang="it-IT" sz="5400" dirty="0" smtClean="0"/>
              <a:t>Applicazione </a:t>
            </a:r>
            <a:r>
              <a:rPr lang="it-IT" sz="5400" dirty="0" smtClean="0"/>
              <a:t>Arduino</a:t>
            </a:r>
            <a:r>
              <a:rPr lang="it-IT" sz="5400" dirty="0" smtClean="0"/>
              <a:t/>
            </a:r>
            <a:br>
              <a:rPr lang="it-IT" sz="5400" dirty="0" smtClean="0"/>
            </a:b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5663952" y="2118455"/>
            <a:ext cx="4680520" cy="1539552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it-IT" sz="2800" dirty="0" smtClean="0"/>
              <a:t> </a:t>
            </a:r>
            <a:endParaRPr lang="it-IT" sz="2800" dirty="0" smtClean="0"/>
          </a:p>
          <a:p>
            <a:pPr marL="0" indent="0" rtl="0">
              <a:buNone/>
            </a:pPr>
            <a:r>
              <a:rPr lang="it-IT" sz="2800" dirty="0" smtClean="0">
                <a:solidFill>
                  <a:schemeClr val="tx1"/>
                </a:solidFill>
              </a:rPr>
              <a:t>Movimento in avanti e destra del </a:t>
            </a:r>
            <a:r>
              <a:rPr lang="it-IT" sz="2800" dirty="0" err="1" smtClean="0">
                <a:solidFill>
                  <a:schemeClr val="tx1"/>
                </a:solidFill>
              </a:rPr>
              <a:t>rover</a:t>
            </a:r>
            <a:r>
              <a:rPr lang="it-IT" sz="2800" dirty="0" smtClean="0">
                <a:solidFill>
                  <a:schemeClr val="tx1"/>
                </a:solidFill>
              </a:rPr>
              <a:t>.</a:t>
            </a:r>
            <a:endParaRPr lang="it-IT" sz="2800" dirty="0" smtClean="0">
              <a:solidFill>
                <a:schemeClr val="tx1"/>
              </a:solidFill>
            </a:endParaRPr>
          </a:p>
        </p:txBody>
      </p:sp>
      <p:sp>
        <p:nvSpPr>
          <p:cNvPr id="6" name="Segnaposto testo 3"/>
          <p:cNvSpPr txBox="1">
            <a:spLocks/>
          </p:cNvSpPr>
          <p:nvPr/>
        </p:nvSpPr>
        <p:spPr>
          <a:xfrm>
            <a:off x="5951984" y="1715497"/>
            <a:ext cx="5400600" cy="4091920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sz="2200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673" y="1715497"/>
            <a:ext cx="3410599" cy="322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00" y="2204864"/>
            <a:ext cx="4104456" cy="2780438"/>
          </a:xfrm>
          <a:prstGeom prst="rect">
            <a:avLst/>
          </a:prstGeom>
        </p:spPr>
      </p:pic>
      <p:sp>
        <p:nvSpPr>
          <p:cNvPr id="5" name="Titolo 12"/>
          <p:cNvSpPr>
            <a:spLocks noGrp="1"/>
          </p:cNvSpPr>
          <p:nvPr>
            <p:ph type="title"/>
          </p:nvPr>
        </p:nvSpPr>
        <p:spPr>
          <a:xfrm>
            <a:off x="4523656" y="1196752"/>
            <a:ext cx="7668344" cy="907504"/>
          </a:xfrm>
        </p:spPr>
        <p:txBody>
          <a:bodyPr rtlCol="0">
            <a:normAutofit fontScale="90000"/>
          </a:bodyPr>
          <a:lstStyle/>
          <a:p>
            <a:r>
              <a:rPr lang="it-IT" sz="5400" dirty="0" smtClean="0"/>
              <a:t>Applicazione </a:t>
            </a:r>
            <a:r>
              <a:rPr lang="it-IT" sz="5400" dirty="0" smtClean="0"/>
              <a:t>Arduino</a:t>
            </a:r>
            <a:r>
              <a:rPr lang="it-IT" sz="5400" dirty="0" smtClean="0"/>
              <a:t/>
            </a:r>
            <a:br>
              <a:rPr lang="it-IT" sz="5400" dirty="0" smtClean="0"/>
            </a:br>
            <a:endParaRPr lang="it-IT" sz="5400" dirty="0"/>
          </a:p>
        </p:txBody>
      </p:sp>
      <p:sp>
        <p:nvSpPr>
          <p:cNvPr id="6" name="Segnaposto contenuto 13"/>
          <p:cNvSpPr>
            <a:spLocks noGrp="1"/>
          </p:cNvSpPr>
          <p:nvPr>
            <p:ph idx="1"/>
          </p:nvPr>
        </p:nvSpPr>
        <p:spPr>
          <a:xfrm>
            <a:off x="5663952" y="2564904"/>
            <a:ext cx="4680520" cy="1539552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it-IT" sz="2800" dirty="0" smtClean="0"/>
              <a:t> </a:t>
            </a:r>
            <a:r>
              <a:rPr lang="it-IT" sz="2800" dirty="0" smtClean="0">
                <a:solidFill>
                  <a:schemeClr val="tx1"/>
                </a:solidFill>
              </a:rPr>
              <a:t>Connessione </a:t>
            </a:r>
            <a:r>
              <a:rPr lang="it-IT" sz="2800" dirty="0">
                <a:solidFill>
                  <a:schemeClr val="tx1"/>
                </a:solidFill>
              </a:rPr>
              <a:t>B</a:t>
            </a:r>
            <a:r>
              <a:rPr lang="it-IT" sz="2800" dirty="0" smtClean="0">
                <a:solidFill>
                  <a:schemeClr val="tx1"/>
                </a:solidFill>
              </a:rPr>
              <a:t>luetooth con </a:t>
            </a:r>
            <a:r>
              <a:rPr lang="it-IT" sz="2800" dirty="0" err="1" smtClean="0">
                <a:solidFill>
                  <a:schemeClr val="tx1"/>
                </a:solidFill>
              </a:rPr>
              <a:t>Android</a:t>
            </a:r>
            <a:r>
              <a:rPr lang="it-IT" sz="2800" dirty="0" smtClean="0">
                <a:solidFill>
                  <a:schemeClr val="tx1"/>
                </a:solidFill>
              </a:rPr>
              <a:t>.</a:t>
            </a:r>
            <a:endParaRPr lang="it-IT" sz="2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79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sz="4800" dirty="0" smtClean="0"/>
              <a:t>Lo scopo del progetto</a:t>
            </a:r>
            <a:endParaRPr lang="it-IT" sz="4800" dirty="0"/>
          </a:p>
        </p:txBody>
      </p:sp>
      <p:sp>
        <p:nvSpPr>
          <p:cNvPr id="5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200" dirty="0" smtClean="0">
                <a:solidFill>
                  <a:schemeClr val="tx1"/>
                </a:solidFill>
              </a:rPr>
              <a:t>Rilevazione di fumo e gas in zone </a:t>
            </a:r>
            <a:r>
              <a:rPr lang="it-IT" sz="3200" dirty="0" smtClean="0">
                <a:solidFill>
                  <a:schemeClr val="tx1"/>
                </a:solidFill>
              </a:rPr>
              <a:t>pericolose.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Controllo a distanza utilizzando il </a:t>
            </a:r>
            <a:r>
              <a:rPr lang="it-IT" sz="3200" dirty="0" smtClean="0">
                <a:solidFill>
                  <a:schemeClr val="tx1"/>
                </a:solidFill>
              </a:rPr>
              <a:t>telefono.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Manovra </a:t>
            </a:r>
            <a:r>
              <a:rPr lang="it-IT" sz="3200" dirty="0" smtClean="0">
                <a:solidFill>
                  <a:schemeClr val="tx1"/>
                </a:solidFill>
              </a:rPr>
              <a:t>precisa.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Visione ambientale in </a:t>
            </a:r>
            <a:r>
              <a:rPr lang="it-IT" sz="3200" dirty="0" smtClean="0">
                <a:solidFill>
                  <a:schemeClr val="tx1"/>
                </a:solidFill>
              </a:rPr>
              <a:t>diretta.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Valutazione di possibile intervento </a:t>
            </a:r>
            <a:r>
              <a:rPr lang="it-IT" sz="3200" dirty="0" smtClean="0">
                <a:solidFill>
                  <a:schemeClr val="tx1"/>
                </a:solidFill>
              </a:rPr>
              <a:t>umano.</a:t>
            </a:r>
            <a:endParaRPr lang="it-IT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44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468544" cy="1143000"/>
          </a:xfrm>
        </p:spPr>
        <p:txBody>
          <a:bodyPr>
            <a:normAutofit/>
          </a:bodyPr>
          <a:lstStyle/>
          <a:p>
            <a:r>
              <a:rPr lang="it-IT" sz="4800" dirty="0" smtClean="0"/>
              <a:t>Mi sono occupato di</a:t>
            </a:r>
            <a:r>
              <a:rPr lang="it-IT" sz="4800" dirty="0"/>
              <a:t>: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200" dirty="0" smtClean="0">
                <a:solidFill>
                  <a:schemeClr val="tx1"/>
                </a:solidFill>
              </a:rPr>
              <a:t>Interfaccia grafica </a:t>
            </a:r>
            <a:r>
              <a:rPr lang="it-IT" sz="3200" dirty="0" err="1" smtClean="0">
                <a:solidFill>
                  <a:schemeClr val="tx1"/>
                </a:solidFill>
              </a:rPr>
              <a:t>Android</a:t>
            </a:r>
            <a:r>
              <a:rPr lang="it-IT" sz="3200" dirty="0" smtClean="0">
                <a:solidFill>
                  <a:schemeClr val="tx1"/>
                </a:solidFill>
              </a:rPr>
              <a:t>.</a:t>
            </a:r>
            <a:endParaRPr lang="it-IT" sz="3200" dirty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Gestione </a:t>
            </a:r>
            <a:r>
              <a:rPr lang="it-IT" sz="3200" dirty="0" smtClean="0">
                <a:solidFill>
                  <a:schemeClr val="tx1"/>
                </a:solidFill>
              </a:rPr>
              <a:t>accelerometro.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Connettersi ad un </a:t>
            </a:r>
            <a:r>
              <a:rPr lang="it-IT" sz="3200" dirty="0" err="1" smtClean="0">
                <a:solidFill>
                  <a:schemeClr val="tx1"/>
                </a:solidFill>
              </a:rPr>
              <a:t>device</a:t>
            </a:r>
            <a:r>
              <a:rPr lang="it-IT" sz="3200" dirty="0" smtClean="0">
                <a:solidFill>
                  <a:schemeClr val="tx1"/>
                </a:solidFill>
              </a:rPr>
              <a:t> </a:t>
            </a:r>
            <a:r>
              <a:rPr lang="it-IT" sz="3200" dirty="0" err="1" smtClean="0">
                <a:solidFill>
                  <a:schemeClr val="tx1"/>
                </a:solidFill>
              </a:rPr>
              <a:t>bluetooth</a:t>
            </a:r>
            <a:r>
              <a:rPr lang="it-IT" sz="3200" dirty="0" smtClean="0">
                <a:solidFill>
                  <a:schemeClr val="tx1"/>
                </a:solidFill>
              </a:rPr>
              <a:t>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Inviare dati ad </a:t>
            </a:r>
            <a:r>
              <a:rPr lang="it-IT" sz="3200" dirty="0" smtClean="0">
                <a:solidFill>
                  <a:schemeClr val="tx1"/>
                </a:solidFill>
              </a:rPr>
              <a:t>Arduino.</a:t>
            </a:r>
            <a:endParaRPr lang="it-IT" sz="3200" dirty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Ricevere dati da </a:t>
            </a:r>
            <a:r>
              <a:rPr lang="it-IT" sz="3200" dirty="0" smtClean="0">
                <a:solidFill>
                  <a:schemeClr val="tx1"/>
                </a:solidFill>
              </a:rPr>
              <a:t>Arduino.</a:t>
            </a:r>
            <a:endParaRPr lang="it-IT" sz="3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82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263352" y="1146448"/>
            <a:ext cx="7668344" cy="907504"/>
          </a:xfrm>
        </p:spPr>
        <p:txBody>
          <a:bodyPr rtlCol="0">
            <a:normAutofit fontScale="90000"/>
          </a:bodyPr>
          <a:lstStyle/>
          <a:p>
            <a:pPr rtl="0"/>
            <a:r>
              <a:rPr lang="it-IT" sz="5400" dirty="0" smtClean="0"/>
              <a:t>Applicazione </a:t>
            </a:r>
            <a:r>
              <a:rPr lang="it-IT" sz="5400" dirty="0" err="1" smtClean="0"/>
              <a:t>Android</a:t>
            </a:r>
            <a:r>
              <a:rPr lang="it-IT" sz="5400" dirty="0" smtClean="0"/>
              <a:t/>
            </a:r>
            <a:br>
              <a:rPr lang="it-IT" sz="5400" dirty="0" smtClean="0"/>
            </a:b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8760296" y="1745545"/>
            <a:ext cx="3635896" cy="4752528"/>
          </a:xfrm>
        </p:spPr>
        <p:txBody>
          <a:bodyPr rtlCol="0">
            <a:normAutofit/>
          </a:bodyPr>
          <a:lstStyle/>
          <a:p>
            <a:pPr rtl="0"/>
            <a:endParaRPr lang="it-IT" sz="2800" dirty="0" smtClean="0"/>
          </a:p>
          <a:p>
            <a:pPr marL="0" indent="0" rtl="0">
              <a:buNone/>
            </a:pPr>
            <a:endParaRPr lang="it-IT" sz="2800" dirty="0" smtClean="0"/>
          </a:p>
          <a:p>
            <a:pPr marL="0" indent="0" rtl="0">
              <a:buNone/>
            </a:pPr>
            <a:r>
              <a:rPr lang="it-IT" sz="2800" dirty="0" smtClean="0">
                <a:solidFill>
                  <a:schemeClr val="tx1"/>
                </a:solidFill>
              </a:rPr>
              <a:t>Interfaccia grafica </a:t>
            </a:r>
            <a:r>
              <a:rPr lang="it-IT" sz="2800" dirty="0" smtClean="0">
                <a:solidFill>
                  <a:schemeClr val="tx1"/>
                </a:solidFill>
              </a:rPr>
              <a:t>dell’applicazione.</a:t>
            </a:r>
            <a:endParaRPr lang="it-IT" sz="2800" dirty="0" smtClean="0">
              <a:solidFill>
                <a:schemeClr val="tx1"/>
              </a:solidFill>
            </a:endParaRPr>
          </a:p>
          <a:p>
            <a:pPr marL="0" indent="0" rtl="0">
              <a:buNone/>
            </a:pPr>
            <a:endParaRPr lang="it-IT" sz="2800" dirty="0" smtClean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406945"/>
            <a:ext cx="3391598" cy="5429727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848" y="1385617"/>
            <a:ext cx="3417599" cy="545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903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263352" y="1146448"/>
            <a:ext cx="7668344" cy="907504"/>
          </a:xfrm>
        </p:spPr>
        <p:txBody>
          <a:bodyPr rtlCol="0">
            <a:normAutofit fontScale="90000"/>
          </a:bodyPr>
          <a:lstStyle/>
          <a:p>
            <a:pPr rtl="0"/>
            <a:r>
              <a:rPr lang="it-IT" sz="5400" dirty="0" smtClean="0"/>
              <a:t>Applicazione </a:t>
            </a:r>
            <a:r>
              <a:rPr lang="it-IT" sz="5400" dirty="0" err="1" smtClean="0"/>
              <a:t>Android</a:t>
            </a:r>
            <a:r>
              <a:rPr lang="it-IT" sz="5400" dirty="0" smtClean="0"/>
              <a:t/>
            </a:r>
            <a:br>
              <a:rPr lang="it-IT" sz="5400" dirty="0" smtClean="0"/>
            </a:b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1631504" y="4221088"/>
            <a:ext cx="4320480" cy="4752528"/>
          </a:xfrm>
        </p:spPr>
        <p:txBody>
          <a:bodyPr rtlCol="0">
            <a:normAutofit/>
          </a:bodyPr>
          <a:lstStyle/>
          <a:p>
            <a:pPr rtl="0"/>
            <a:endParaRPr lang="it-IT" sz="2800" dirty="0" smtClean="0"/>
          </a:p>
          <a:p>
            <a:pPr marL="0" indent="0" rtl="0">
              <a:buNone/>
            </a:pPr>
            <a:endParaRPr lang="it-IT" sz="2800" dirty="0" smtClean="0"/>
          </a:p>
          <a:p>
            <a:pPr marL="0" indent="0" rtl="0">
              <a:buNone/>
            </a:pPr>
            <a:r>
              <a:rPr lang="it-IT" sz="2800" dirty="0" smtClean="0">
                <a:solidFill>
                  <a:schemeClr val="tx1"/>
                </a:solidFill>
              </a:rPr>
              <a:t>Avvio </a:t>
            </a:r>
            <a:r>
              <a:rPr lang="it-IT" sz="2800" dirty="0" smtClean="0">
                <a:solidFill>
                  <a:schemeClr val="tx1"/>
                </a:solidFill>
              </a:rPr>
              <a:t>dell’applicazione. </a:t>
            </a:r>
            <a:endParaRPr lang="it-IT" sz="2800" dirty="0" smtClean="0">
              <a:solidFill>
                <a:schemeClr val="tx1"/>
              </a:solidFill>
            </a:endParaRPr>
          </a:p>
          <a:p>
            <a:pPr marL="0" indent="0" rtl="0">
              <a:buNone/>
            </a:pPr>
            <a:endParaRPr lang="it-IT" sz="2800" dirty="0" smtClean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16" y="1700808"/>
            <a:ext cx="10494468" cy="305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159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263352" y="1146448"/>
            <a:ext cx="7668344" cy="907504"/>
          </a:xfrm>
        </p:spPr>
        <p:txBody>
          <a:bodyPr rtlCol="0">
            <a:normAutofit fontScale="90000"/>
          </a:bodyPr>
          <a:lstStyle/>
          <a:p>
            <a:pPr rtl="0"/>
            <a:r>
              <a:rPr lang="it-IT" sz="5400" dirty="0" smtClean="0"/>
              <a:t>Applicazione </a:t>
            </a:r>
            <a:r>
              <a:rPr lang="it-IT" sz="5400" dirty="0" err="1" smtClean="0"/>
              <a:t>Android</a:t>
            </a:r>
            <a:r>
              <a:rPr lang="it-IT" sz="5400" dirty="0" smtClean="0"/>
              <a:t/>
            </a:r>
            <a:br>
              <a:rPr lang="it-IT" sz="5400" dirty="0" smtClean="0"/>
            </a:b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1991544" y="5013176"/>
            <a:ext cx="7344816" cy="4752528"/>
          </a:xfrm>
        </p:spPr>
        <p:txBody>
          <a:bodyPr rtlCol="0">
            <a:normAutofit/>
          </a:bodyPr>
          <a:lstStyle/>
          <a:p>
            <a:pPr rtl="0"/>
            <a:endParaRPr lang="it-IT" sz="2800" dirty="0" smtClean="0"/>
          </a:p>
          <a:p>
            <a:pPr marL="0" indent="0" rtl="0">
              <a:buNone/>
            </a:pPr>
            <a:endParaRPr lang="it-IT" sz="2800" dirty="0" smtClean="0"/>
          </a:p>
          <a:p>
            <a:pPr marL="0" indent="0" rtl="0">
              <a:buNone/>
            </a:pPr>
            <a:r>
              <a:rPr lang="it-IT" sz="2800" dirty="0" smtClean="0">
                <a:solidFill>
                  <a:schemeClr val="tx1"/>
                </a:solidFill>
              </a:rPr>
              <a:t>Selezione di un elemento della lista dei </a:t>
            </a:r>
            <a:r>
              <a:rPr lang="it-IT" sz="2800" dirty="0" err="1" smtClean="0">
                <a:solidFill>
                  <a:schemeClr val="tx1"/>
                </a:solidFill>
              </a:rPr>
              <a:t>device</a:t>
            </a:r>
            <a:r>
              <a:rPr lang="it-IT" sz="2800" dirty="0" smtClean="0">
                <a:solidFill>
                  <a:schemeClr val="tx1"/>
                </a:solidFill>
              </a:rPr>
              <a:t>.</a:t>
            </a:r>
            <a:endParaRPr lang="it-IT" sz="2800" dirty="0" smtClean="0">
              <a:solidFill>
                <a:schemeClr val="tx1"/>
              </a:solidFill>
            </a:endParaRPr>
          </a:p>
          <a:p>
            <a:pPr marL="0" indent="0" rtl="0">
              <a:buNone/>
            </a:pPr>
            <a:endParaRPr lang="it-IT" sz="2800" dirty="0" smtClean="0">
              <a:solidFill>
                <a:schemeClr val="tx1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44" y="1412776"/>
            <a:ext cx="7074763" cy="480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42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263352" y="1146448"/>
            <a:ext cx="7668344" cy="907504"/>
          </a:xfrm>
        </p:spPr>
        <p:txBody>
          <a:bodyPr rtlCol="0">
            <a:normAutofit fontScale="90000"/>
          </a:bodyPr>
          <a:lstStyle/>
          <a:p>
            <a:pPr rtl="0"/>
            <a:r>
              <a:rPr lang="it-IT" sz="5400" dirty="0" smtClean="0"/>
              <a:t>Applicazione </a:t>
            </a:r>
            <a:r>
              <a:rPr lang="it-IT" sz="5400" dirty="0" err="1" smtClean="0"/>
              <a:t>Android</a:t>
            </a:r>
            <a:r>
              <a:rPr lang="it-IT" sz="5400" dirty="0" smtClean="0"/>
              <a:t/>
            </a:r>
            <a:br>
              <a:rPr lang="it-IT" sz="5400" dirty="0" smtClean="0"/>
            </a:b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263352" y="4797152"/>
            <a:ext cx="11928648" cy="4752528"/>
          </a:xfrm>
        </p:spPr>
        <p:txBody>
          <a:bodyPr rtlCol="0">
            <a:normAutofit/>
          </a:bodyPr>
          <a:lstStyle/>
          <a:p>
            <a:pPr rtl="0"/>
            <a:endParaRPr lang="it-IT" sz="2800" dirty="0" smtClean="0"/>
          </a:p>
          <a:p>
            <a:pPr marL="0" indent="0" rtl="0">
              <a:buNone/>
            </a:pPr>
            <a:endParaRPr lang="it-IT" sz="2800" dirty="0" smtClean="0"/>
          </a:p>
          <a:p>
            <a:pPr marL="0" indent="0" rtl="0">
              <a:buNone/>
            </a:pPr>
            <a:r>
              <a:rPr lang="it-IT" sz="2800" dirty="0" smtClean="0">
                <a:solidFill>
                  <a:schemeClr val="tx1"/>
                </a:solidFill>
              </a:rPr>
              <a:t>Se il </a:t>
            </a:r>
            <a:r>
              <a:rPr lang="it-IT" sz="2800" dirty="0" err="1" smtClean="0">
                <a:solidFill>
                  <a:schemeClr val="tx1"/>
                </a:solidFill>
              </a:rPr>
              <a:t>bluetooth</a:t>
            </a:r>
            <a:r>
              <a:rPr lang="it-IT" sz="2800" dirty="0" smtClean="0">
                <a:solidFill>
                  <a:schemeClr val="tx1"/>
                </a:solidFill>
              </a:rPr>
              <a:t> è abilitato si crea una connessione con il </a:t>
            </a:r>
            <a:r>
              <a:rPr lang="it-IT" sz="2800" dirty="0" err="1" smtClean="0">
                <a:solidFill>
                  <a:schemeClr val="tx1"/>
                </a:solidFill>
              </a:rPr>
              <a:t>device</a:t>
            </a:r>
            <a:r>
              <a:rPr lang="it-IT" sz="2800" dirty="0" smtClean="0">
                <a:solidFill>
                  <a:schemeClr val="tx1"/>
                </a:solidFill>
              </a:rPr>
              <a:t> selezionato e un flusso di dati in uscita verso </a:t>
            </a:r>
            <a:r>
              <a:rPr lang="it-IT" sz="2800" dirty="0" smtClean="0">
                <a:solidFill>
                  <a:schemeClr val="tx1"/>
                </a:solidFill>
              </a:rPr>
              <a:t>quest’ultimo.</a:t>
            </a:r>
            <a:endParaRPr lang="it-IT" sz="2800" dirty="0" smtClean="0">
              <a:solidFill>
                <a:schemeClr val="tx1"/>
              </a:solidFill>
            </a:endParaRPr>
          </a:p>
          <a:p>
            <a:pPr marL="0" indent="0" rtl="0">
              <a:buNone/>
            </a:pPr>
            <a:endParaRPr lang="it-IT" sz="2800" dirty="0" smtClean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504" y="1268760"/>
            <a:ext cx="8208912" cy="475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37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263352" y="1146448"/>
            <a:ext cx="7668344" cy="907504"/>
          </a:xfrm>
        </p:spPr>
        <p:txBody>
          <a:bodyPr rtlCol="0">
            <a:normAutofit fontScale="90000"/>
          </a:bodyPr>
          <a:lstStyle/>
          <a:p>
            <a:pPr rtl="0"/>
            <a:r>
              <a:rPr lang="it-IT" sz="5400" dirty="0" smtClean="0"/>
              <a:t>Applicazione </a:t>
            </a:r>
            <a:r>
              <a:rPr lang="it-IT" sz="5400" dirty="0" err="1" smtClean="0"/>
              <a:t>Android</a:t>
            </a:r>
            <a:r>
              <a:rPr lang="it-IT" sz="5400" dirty="0" smtClean="0"/>
              <a:t/>
            </a:r>
            <a:br>
              <a:rPr lang="it-IT" sz="5400" dirty="0" smtClean="0"/>
            </a:b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2279576" y="1330015"/>
            <a:ext cx="3635896" cy="4752528"/>
          </a:xfrm>
        </p:spPr>
        <p:txBody>
          <a:bodyPr rtlCol="0">
            <a:normAutofit/>
          </a:bodyPr>
          <a:lstStyle/>
          <a:p>
            <a:pPr rtl="0"/>
            <a:endParaRPr lang="it-IT" sz="2800" dirty="0" smtClean="0"/>
          </a:p>
          <a:p>
            <a:pPr marL="0" indent="0" rtl="0">
              <a:buNone/>
            </a:pPr>
            <a:endParaRPr lang="it-IT" sz="2800" dirty="0" smtClean="0"/>
          </a:p>
          <a:p>
            <a:pPr marL="0" indent="0" rtl="0">
              <a:buNone/>
            </a:pPr>
            <a:r>
              <a:rPr lang="it-IT" sz="2800" dirty="0" smtClean="0">
                <a:solidFill>
                  <a:schemeClr val="tx1"/>
                </a:solidFill>
              </a:rPr>
              <a:t>Gestione del click sui bottoni che fanno </a:t>
            </a:r>
            <a:r>
              <a:rPr lang="it-IT" sz="2800" dirty="0" smtClean="0">
                <a:solidFill>
                  <a:schemeClr val="tx1"/>
                </a:solidFill>
              </a:rPr>
              <a:t>muovere il </a:t>
            </a:r>
            <a:r>
              <a:rPr lang="it-IT" sz="2800" dirty="0" err="1" smtClean="0">
                <a:solidFill>
                  <a:schemeClr val="tx1"/>
                </a:solidFill>
              </a:rPr>
              <a:t>rover</a:t>
            </a:r>
            <a:r>
              <a:rPr lang="it-IT" sz="2800" dirty="0" smtClean="0">
                <a:solidFill>
                  <a:schemeClr val="tx1"/>
                </a:solidFill>
              </a:rPr>
              <a:t>.</a:t>
            </a:r>
            <a:endParaRPr lang="it-IT" sz="2800" dirty="0" smtClean="0">
              <a:solidFill>
                <a:schemeClr val="tx1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160" y="980728"/>
            <a:ext cx="3896766" cy="572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603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263352" y="1146448"/>
            <a:ext cx="7668344" cy="907504"/>
          </a:xfrm>
        </p:spPr>
        <p:txBody>
          <a:bodyPr rtlCol="0">
            <a:normAutofit fontScale="90000"/>
          </a:bodyPr>
          <a:lstStyle/>
          <a:p>
            <a:pPr rtl="0"/>
            <a:r>
              <a:rPr lang="it-IT" sz="5400" dirty="0" smtClean="0"/>
              <a:t>Applicazione </a:t>
            </a:r>
            <a:r>
              <a:rPr lang="it-IT" sz="5400" dirty="0" err="1" smtClean="0"/>
              <a:t>Android</a:t>
            </a:r>
            <a:r>
              <a:rPr lang="it-IT" sz="5400" dirty="0" smtClean="0"/>
              <a:t/>
            </a:r>
            <a:br>
              <a:rPr lang="it-IT" sz="5400" dirty="0" smtClean="0"/>
            </a:br>
            <a:endParaRPr lang="it-IT" sz="5400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983431" y="4581128"/>
            <a:ext cx="9721080" cy="4752528"/>
          </a:xfrm>
        </p:spPr>
        <p:txBody>
          <a:bodyPr rtlCol="0">
            <a:normAutofit/>
          </a:bodyPr>
          <a:lstStyle/>
          <a:p>
            <a:pPr rtl="0"/>
            <a:endParaRPr lang="it-IT" sz="2800" dirty="0" smtClean="0"/>
          </a:p>
          <a:p>
            <a:pPr marL="0" indent="0" rtl="0">
              <a:buNone/>
            </a:pPr>
            <a:endParaRPr lang="it-IT" sz="2800" dirty="0" smtClean="0"/>
          </a:p>
          <a:p>
            <a:pPr marL="0" indent="0" rtl="0">
              <a:buNone/>
            </a:pPr>
            <a:r>
              <a:rPr lang="it-IT" sz="2800" dirty="0" smtClean="0">
                <a:solidFill>
                  <a:schemeClr val="tx1"/>
                </a:solidFill>
              </a:rPr>
              <a:t>Invio del messaggio sul flusso di </a:t>
            </a:r>
            <a:r>
              <a:rPr lang="it-IT" sz="2800" dirty="0" smtClean="0">
                <a:solidFill>
                  <a:schemeClr val="tx1"/>
                </a:solidFill>
              </a:rPr>
              <a:t>output.</a:t>
            </a:r>
            <a:endParaRPr lang="it-IT" sz="2800" dirty="0" smtClean="0">
              <a:solidFill>
                <a:schemeClr val="tx1"/>
              </a:solidFill>
            </a:endParaRPr>
          </a:p>
          <a:p>
            <a:pPr marL="0" indent="0" rtl="0">
              <a:buNone/>
            </a:pPr>
            <a:endParaRPr lang="it-IT" sz="2800" dirty="0" smtClean="0">
              <a:solidFill>
                <a:schemeClr val="tx1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1" y="1600200"/>
            <a:ext cx="8823251" cy="334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163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684568" cy="1143000"/>
          </a:xfrm>
        </p:spPr>
        <p:txBody>
          <a:bodyPr>
            <a:noAutofit/>
          </a:bodyPr>
          <a:lstStyle/>
          <a:p>
            <a:r>
              <a:rPr lang="it-IT" sz="4800" dirty="0" smtClean="0"/>
              <a:t>La nostra risposta: ARDUCAR</a:t>
            </a:r>
            <a:endParaRPr lang="it-IT" sz="4800" dirty="0"/>
          </a:p>
        </p:txBody>
      </p:sp>
      <p:sp>
        <p:nvSpPr>
          <p:cNvPr id="5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200" dirty="0" smtClean="0">
                <a:solidFill>
                  <a:schemeClr val="tx1"/>
                </a:solidFill>
              </a:rPr>
              <a:t>Rover telecomandato con </a:t>
            </a:r>
            <a:r>
              <a:rPr lang="it-IT" sz="3200" dirty="0" err="1" smtClean="0">
                <a:solidFill>
                  <a:schemeClr val="tx1"/>
                </a:solidFill>
              </a:rPr>
              <a:t>bluetooth</a:t>
            </a:r>
            <a:r>
              <a:rPr lang="it-IT" sz="3200" dirty="0" smtClean="0">
                <a:solidFill>
                  <a:schemeClr val="tx1"/>
                </a:solidFill>
              </a:rPr>
              <a:t>. </a:t>
            </a:r>
            <a:endParaRPr lang="it-IT" sz="3200" dirty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Rilevatore di fumo Arduino con trasmissione </a:t>
            </a:r>
            <a:r>
              <a:rPr lang="it-IT" sz="3200" dirty="0" smtClean="0">
                <a:solidFill>
                  <a:schemeClr val="tx1"/>
                </a:solidFill>
              </a:rPr>
              <a:t>dati.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Controllo con </a:t>
            </a:r>
            <a:r>
              <a:rPr lang="it-IT" sz="3200" dirty="0" err="1" smtClean="0">
                <a:solidFill>
                  <a:schemeClr val="tx1"/>
                </a:solidFill>
              </a:rPr>
              <a:t>accellerometro</a:t>
            </a:r>
            <a:r>
              <a:rPr lang="it-IT" sz="3200" dirty="0" smtClean="0">
                <a:solidFill>
                  <a:schemeClr val="tx1"/>
                </a:solidFill>
              </a:rPr>
              <a:t> per maggiore </a:t>
            </a:r>
            <a:r>
              <a:rPr lang="it-IT" sz="3200" dirty="0" smtClean="0">
                <a:solidFill>
                  <a:schemeClr val="tx1"/>
                </a:solidFill>
              </a:rPr>
              <a:t>manovrabilità.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err="1" smtClean="0">
                <a:solidFill>
                  <a:schemeClr val="tx1"/>
                </a:solidFill>
              </a:rPr>
              <a:t>IPCam</a:t>
            </a:r>
            <a:r>
              <a:rPr lang="it-IT" sz="3200" dirty="0" smtClean="0">
                <a:solidFill>
                  <a:schemeClr val="tx1"/>
                </a:solidFill>
              </a:rPr>
              <a:t> con </a:t>
            </a:r>
            <a:r>
              <a:rPr lang="it-IT" sz="3200" dirty="0" err="1" smtClean="0">
                <a:solidFill>
                  <a:schemeClr val="tx1"/>
                </a:solidFill>
              </a:rPr>
              <a:t>Raspberry</a:t>
            </a:r>
            <a:r>
              <a:rPr lang="it-IT" sz="3200" dirty="0" smtClean="0">
                <a:solidFill>
                  <a:schemeClr val="tx1"/>
                </a:solidFill>
              </a:rPr>
              <a:t>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Analisi dei dati su applicazione </a:t>
            </a:r>
            <a:r>
              <a:rPr lang="it-IT" sz="3200" dirty="0" err="1" smtClean="0">
                <a:solidFill>
                  <a:schemeClr val="tx1"/>
                </a:solidFill>
              </a:rPr>
              <a:t>Android</a:t>
            </a:r>
            <a:r>
              <a:rPr lang="it-IT" sz="3200" dirty="0" smtClean="0">
                <a:solidFill>
                  <a:schemeClr val="tx1"/>
                </a:solidFill>
              </a:rPr>
              <a:t>.</a:t>
            </a:r>
            <a:endParaRPr lang="it-IT" sz="3200" dirty="0" smtClean="0">
              <a:solidFill>
                <a:schemeClr val="tx1"/>
              </a:solidFill>
            </a:endParaRPr>
          </a:p>
          <a:p>
            <a:endParaRPr lang="it-IT" sz="3200" dirty="0" smtClean="0"/>
          </a:p>
          <a:p>
            <a:endParaRPr lang="it-IT" sz="3200" dirty="0" smtClean="0"/>
          </a:p>
          <a:p>
            <a:endParaRPr lang="it-IT" sz="3200" dirty="0" smtClean="0"/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3364016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 smtClean="0"/>
              <a:t>TEAM</a:t>
            </a:r>
            <a:endParaRPr lang="it-IT" sz="4800" dirty="0"/>
          </a:p>
        </p:txBody>
      </p:sp>
      <p:sp>
        <p:nvSpPr>
          <p:cNvPr id="5" name="Segnaposto contenuto 2"/>
          <p:cNvSpPr>
            <a:spLocks noGrp="1"/>
          </p:cNvSpPr>
          <p:nvPr>
            <p:ph idx="1"/>
          </p:nvPr>
        </p:nvSpPr>
        <p:spPr>
          <a:xfrm>
            <a:off x="1524000" y="1828800"/>
            <a:ext cx="9144000" cy="4624536"/>
          </a:xfrm>
        </p:spPr>
        <p:txBody>
          <a:bodyPr>
            <a:normAutofit fontScale="92500" lnSpcReduction="10000"/>
          </a:bodyPr>
          <a:lstStyle/>
          <a:p>
            <a:r>
              <a:rPr lang="it-IT" sz="3500" dirty="0">
                <a:solidFill>
                  <a:schemeClr val="tx1"/>
                </a:solidFill>
              </a:rPr>
              <a:t>Zatti Marco: Elettrotecnico, esperto </a:t>
            </a:r>
            <a:r>
              <a:rPr lang="it-IT" sz="3500" dirty="0" err="1">
                <a:solidFill>
                  <a:schemeClr val="tx1"/>
                </a:solidFill>
              </a:rPr>
              <a:t>assemblamento</a:t>
            </a:r>
            <a:r>
              <a:rPr lang="it-IT" sz="3500" dirty="0">
                <a:solidFill>
                  <a:schemeClr val="tx1"/>
                </a:solidFill>
              </a:rPr>
              <a:t>, designer.</a:t>
            </a:r>
          </a:p>
          <a:p>
            <a:r>
              <a:rPr lang="it-IT" sz="3500" dirty="0" smtClean="0">
                <a:solidFill>
                  <a:schemeClr val="tx1"/>
                </a:solidFill>
              </a:rPr>
              <a:t>Cattaneo </a:t>
            </a:r>
            <a:r>
              <a:rPr lang="it-IT" sz="3500" dirty="0" smtClean="0">
                <a:solidFill>
                  <a:schemeClr val="tx1"/>
                </a:solidFill>
              </a:rPr>
              <a:t>Alex: Business </a:t>
            </a:r>
            <a:r>
              <a:rPr lang="it-IT" sz="3500" dirty="0" err="1" smtClean="0">
                <a:solidFill>
                  <a:schemeClr val="tx1"/>
                </a:solidFill>
              </a:rPr>
              <a:t>director</a:t>
            </a:r>
            <a:r>
              <a:rPr lang="it-IT" sz="3500" dirty="0" smtClean="0">
                <a:solidFill>
                  <a:schemeClr val="tx1"/>
                </a:solidFill>
              </a:rPr>
              <a:t>, Esperto componentistica, aiuto programmazione, web </a:t>
            </a:r>
            <a:r>
              <a:rPr lang="it-IT" sz="3500" dirty="0" err="1" smtClean="0">
                <a:solidFill>
                  <a:schemeClr val="tx1"/>
                </a:solidFill>
              </a:rPr>
              <a:t>developer</a:t>
            </a:r>
            <a:r>
              <a:rPr lang="it-IT" sz="3500" dirty="0" smtClean="0">
                <a:solidFill>
                  <a:schemeClr val="tx1"/>
                </a:solidFill>
              </a:rPr>
              <a:t>, esperto </a:t>
            </a:r>
            <a:r>
              <a:rPr lang="it-IT" sz="3500" dirty="0" smtClean="0">
                <a:solidFill>
                  <a:schemeClr val="tx1"/>
                </a:solidFill>
              </a:rPr>
              <a:t>HW/SW.</a:t>
            </a:r>
            <a:endParaRPr lang="it-IT" sz="3500" dirty="0" smtClean="0">
              <a:solidFill>
                <a:schemeClr val="tx1"/>
              </a:solidFill>
            </a:endParaRPr>
          </a:p>
          <a:p>
            <a:r>
              <a:rPr lang="it-IT" sz="3500" dirty="0" smtClean="0">
                <a:solidFill>
                  <a:schemeClr val="tx1"/>
                </a:solidFill>
              </a:rPr>
              <a:t>Polito Francesco: Coordinatore HW/SW, Esperto Arduino, Esperto </a:t>
            </a:r>
            <a:r>
              <a:rPr lang="it-IT" sz="3500" dirty="0" err="1" smtClean="0">
                <a:solidFill>
                  <a:schemeClr val="tx1"/>
                </a:solidFill>
              </a:rPr>
              <a:t>Raspberry</a:t>
            </a:r>
            <a:r>
              <a:rPr lang="it-IT" sz="3500" dirty="0" smtClean="0">
                <a:solidFill>
                  <a:schemeClr val="tx1"/>
                </a:solidFill>
              </a:rPr>
              <a:t>.</a:t>
            </a:r>
            <a:endParaRPr lang="it-IT" sz="3500" dirty="0">
              <a:solidFill>
                <a:schemeClr val="tx1"/>
              </a:solidFill>
            </a:endParaRPr>
          </a:p>
          <a:p>
            <a:r>
              <a:rPr lang="it-IT" sz="3500" dirty="0" smtClean="0">
                <a:solidFill>
                  <a:schemeClr val="tx1"/>
                </a:solidFill>
              </a:rPr>
              <a:t>Molteni Matteo: vice Project Manager, direttore </a:t>
            </a:r>
            <a:r>
              <a:rPr lang="it-IT" sz="3500" dirty="0" smtClean="0">
                <a:solidFill>
                  <a:schemeClr val="tx1"/>
                </a:solidFill>
              </a:rPr>
              <a:t>programmazione.</a:t>
            </a:r>
            <a:endParaRPr lang="it-IT" sz="3500" dirty="0" smtClean="0">
              <a:solidFill>
                <a:schemeClr val="tx1"/>
              </a:solidFill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92034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 smtClean="0"/>
              <a:t>WBS</a:t>
            </a:r>
            <a:endParaRPr lang="it-IT" sz="4800" dirty="0"/>
          </a:p>
        </p:txBody>
      </p:sp>
      <p:sp>
        <p:nvSpPr>
          <p:cNvPr id="5" name="Segnaposto contenuto 3"/>
          <p:cNvSpPr>
            <a:spLocks noGrp="1"/>
          </p:cNvSpPr>
          <p:nvPr>
            <p:ph idx="1"/>
          </p:nvPr>
        </p:nvSpPr>
        <p:spPr>
          <a:xfrm>
            <a:off x="911424" y="1772816"/>
            <a:ext cx="3491880" cy="4267200"/>
          </a:xfrm>
        </p:spPr>
        <p:txBody>
          <a:bodyPr>
            <a:normAutofit/>
          </a:bodyPr>
          <a:lstStyle/>
          <a:p>
            <a:r>
              <a:rPr lang="it-IT" sz="3200" dirty="0" smtClean="0">
                <a:solidFill>
                  <a:schemeClr val="tx1"/>
                </a:solidFill>
              </a:rPr>
              <a:t>Divisione dei </a:t>
            </a:r>
            <a:r>
              <a:rPr lang="it-IT" sz="3200" dirty="0" smtClean="0">
                <a:solidFill>
                  <a:schemeClr val="tx1"/>
                </a:solidFill>
              </a:rPr>
              <a:t>compiti.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Assegnazione </a:t>
            </a:r>
            <a:r>
              <a:rPr lang="it-IT" sz="3200" dirty="0" smtClean="0">
                <a:solidFill>
                  <a:schemeClr val="tx1"/>
                </a:solidFill>
              </a:rPr>
              <a:t>risorse.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Analisi dei </a:t>
            </a:r>
            <a:r>
              <a:rPr lang="it-IT" sz="3200" dirty="0" smtClean="0">
                <a:solidFill>
                  <a:schemeClr val="tx1"/>
                </a:solidFill>
              </a:rPr>
              <a:t>tempi.</a:t>
            </a:r>
            <a:endParaRPr lang="it-IT" sz="32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it-IT" sz="3200" dirty="0"/>
          </a:p>
        </p:txBody>
      </p:sp>
      <p:pic>
        <p:nvPicPr>
          <p:cNvPr id="6" name="Segnaposto contenuto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337" y="1825625"/>
            <a:ext cx="6558463" cy="359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339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 smtClean="0"/>
              <a:t>Montaggio macchinina</a:t>
            </a:r>
            <a:endParaRPr lang="it-IT" sz="4800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2132856"/>
            <a:ext cx="52578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0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 smtClean="0"/>
              <a:t>Mi sono occupato di :</a:t>
            </a:r>
            <a:endParaRPr lang="it-IT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3200" dirty="0" smtClean="0">
                <a:solidFill>
                  <a:schemeClr val="tx1"/>
                </a:solidFill>
              </a:rPr>
              <a:t>Montaggio </a:t>
            </a:r>
            <a:r>
              <a:rPr lang="it-IT" sz="3200" dirty="0" smtClean="0">
                <a:solidFill>
                  <a:schemeClr val="tx1"/>
                </a:solidFill>
              </a:rPr>
              <a:t>macchinina.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Test  </a:t>
            </a:r>
            <a:r>
              <a:rPr lang="it-IT" sz="3200" dirty="0" smtClean="0">
                <a:solidFill>
                  <a:schemeClr val="tx1"/>
                </a:solidFill>
              </a:rPr>
              <a:t>funzionamento.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Design.</a:t>
            </a:r>
            <a:endParaRPr lang="it-IT" sz="3200" dirty="0" smtClean="0">
              <a:solidFill>
                <a:schemeClr val="tx1"/>
              </a:solidFill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495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59158" y="260648"/>
            <a:ext cx="9900592" cy="1143000"/>
          </a:xfrm>
        </p:spPr>
        <p:txBody>
          <a:bodyPr>
            <a:noAutofit/>
          </a:bodyPr>
          <a:lstStyle/>
          <a:p>
            <a:pPr algn="ctr"/>
            <a:r>
              <a:rPr lang="it-IT" sz="4800" dirty="0" smtClean="0"/>
              <a:t>Componentistica </a:t>
            </a:r>
            <a:r>
              <a:rPr lang="it-IT" sz="4800" dirty="0" smtClean="0"/>
              <a:t>utilizzata</a:t>
            </a:r>
            <a:endParaRPr lang="it-IT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507299" y="1600200"/>
            <a:ext cx="9144000" cy="4267200"/>
          </a:xfrm>
        </p:spPr>
        <p:txBody>
          <a:bodyPr>
            <a:noAutofit/>
          </a:bodyPr>
          <a:lstStyle/>
          <a:p>
            <a:r>
              <a:rPr lang="it-IT" sz="3200" dirty="0" smtClean="0">
                <a:solidFill>
                  <a:schemeClr val="tx1"/>
                </a:solidFill>
              </a:rPr>
              <a:t>Arduino.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Arduino Sensor </a:t>
            </a:r>
            <a:r>
              <a:rPr lang="it-IT" sz="3200" dirty="0" err="1" smtClean="0">
                <a:solidFill>
                  <a:schemeClr val="tx1"/>
                </a:solidFill>
              </a:rPr>
              <a:t>Shield</a:t>
            </a:r>
            <a:r>
              <a:rPr lang="it-IT" sz="3200" dirty="0" smtClean="0">
                <a:solidFill>
                  <a:schemeClr val="tx1"/>
                </a:solidFill>
              </a:rPr>
              <a:t> </a:t>
            </a:r>
            <a:r>
              <a:rPr lang="it-IT" sz="3200" dirty="0" smtClean="0">
                <a:solidFill>
                  <a:schemeClr val="tx1"/>
                </a:solidFill>
              </a:rPr>
              <a:t>v5.0.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Sensore di </a:t>
            </a:r>
            <a:r>
              <a:rPr lang="it-IT" sz="3200" dirty="0" smtClean="0">
                <a:solidFill>
                  <a:schemeClr val="tx1"/>
                </a:solidFill>
              </a:rPr>
              <a:t>fumo.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Bluetooth.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4 </a:t>
            </a:r>
            <a:r>
              <a:rPr lang="it-IT" sz="3200" dirty="0" smtClean="0">
                <a:solidFill>
                  <a:schemeClr val="tx1"/>
                </a:solidFill>
              </a:rPr>
              <a:t>motori.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Batteria.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smtClean="0">
                <a:solidFill>
                  <a:schemeClr val="tx1"/>
                </a:solidFill>
              </a:rPr>
              <a:t>Cavi.</a:t>
            </a:r>
            <a:endParaRPr lang="it-IT" sz="3200" dirty="0" smtClean="0">
              <a:solidFill>
                <a:schemeClr val="tx1"/>
              </a:solidFill>
            </a:endParaRPr>
          </a:p>
          <a:p>
            <a:r>
              <a:rPr lang="it-IT" sz="3200" dirty="0" err="1" smtClean="0">
                <a:solidFill>
                  <a:schemeClr val="tx1"/>
                </a:solidFill>
              </a:rPr>
              <a:t>Raspberry</a:t>
            </a:r>
            <a:r>
              <a:rPr lang="it-IT" sz="3200" dirty="0" smtClean="0">
                <a:solidFill>
                  <a:schemeClr val="tx1"/>
                </a:solidFill>
              </a:rPr>
              <a:t>.</a:t>
            </a:r>
            <a:endParaRPr lang="it-IT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681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Informatica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768_TF02901026_TF02901026.potx" id="{1C2F1F5A-5A4D-489C-B7D3-B53881242029}" vid="{94B4E6FC-1068-4A34-AEAC-2DCE747A5CE1}"/>
    </a:ext>
  </a:extLst>
</a:theme>
</file>

<file path=ppt/theme/theme2.xml><?xml version="1.0" encoding="utf-8"?>
<a:theme xmlns:a="http://schemas.openxmlformats.org/drawingml/2006/main" name="Tema di Offic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1566889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2012-05-23T08:44:00+00:00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TP102901017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836753</LocLastLocAttemptVersionLookup>
    <IsSearchable xmlns="4873beb7-5857-4685-be1f-d57550cc96cc">true</IsSearchable>
    <TemplateTemplateType xmlns="4873beb7-5857-4685-be1f-d57550cc96cc">PowerPoint Design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REDMOND\v-anij</DisplayName>
        <AccountId>2469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4098515-0C12-46CF-BC7C-69B4A13CD5FA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4873beb7-5857-4685-be1f-d57550cc96c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B5C6E15-39DC-470B-9445-F754B94580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46CFF6F-D9AA-4BC0-911A-0A135677191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712</Words>
  <Application>Microsoft Office PowerPoint</Application>
  <PresentationFormat>Widescreen</PresentationFormat>
  <Paragraphs>151</Paragraphs>
  <Slides>36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36</vt:i4>
      </vt:variant>
    </vt:vector>
  </HeadingPairs>
  <TitlesOfParts>
    <vt:vector size="40" baseType="lpstr">
      <vt:lpstr>Arial</vt:lpstr>
      <vt:lpstr>Candara</vt:lpstr>
      <vt:lpstr>Consolas</vt:lpstr>
      <vt:lpstr>Informatica 16x9</vt:lpstr>
      <vt:lpstr>ArduCar</vt:lpstr>
      <vt:lpstr>Mi sono occupato di:</vt:lpstr>
      <vt:lpstr>Lo scopo del progetto</vt:lpstr>
      <vt:lpstr>La nostra risposta: ARDUCAR</vt:lpstr>
      <vt:lpstr>TEAM</vt:lpstr>
      <vt:lpstr>WBS</vt:lpstr>
      <vt:lpstr>Montaggio macchinina</vt:lpstr>
      <vt:lpstr>Mi sono occupato di :</vt:lpstr>
      <vt:lpstr>Componentistica utilizzata</vt:lpstr>
      <vt:lpstr>Funzionalità arduino</vt:lpstr>
      <vt:lpstr>Schema shield v5.0</vt:lpstr>
      <vt:lpstr>Batteria</vt:lpstr>
      <vt:lpstr>Raspberry </vt:lpstr>
      <vt:lpstr>Cos’è un Raspberry ?</vt:lpstr>
      <vt:lpstr>Mi sono occupato di:</vt:lpstr>
      <vt:lpstr>Indagine di mercato</vt:lpstr>
      <vt:lpstr>Grafico Indagine di Mercato</vt:lpstr>
      <vt:lpstr>Indagine di mercato</vt:lpstr>
      <vt:lpstr>Kit ArduCar</vt:lpstr>
      <vt:lpstr>Realizzazione del sito</vt:lpstr>
      <vt:lpstr>Realizzazione del sito</vt:lpstr>
      <vt:lpstr>Rilevatore di fumo</vt:lpstr>
      <vt:lpstr>Rilevatore di fumo</vt:lpstr>
      <vt:lpstr>Mi sono occupato di:</vt:lpstr>
      <vt:lpstr>Applicazione Arduino </vt:lpstr>
      <vt:lpstr>Applicazione Arduino </vt:lpstr>
      <vt:lpstr>Applicazione Arduino </vt:lpstr>
      <vt:lpstr>Applicazione Arduino </vt:lpstr>
      <vt:lpstr>Applicazione Arduino </vt:lpstr>
      <vt:lpstr>Mi sono occupato di:</vt:lpstr>
      <vt:lpstr>Applicazione Android </vt:lpstr>
      <vt:lpstr>Applicazione Android </vt:lpstr>
      <vt:lpstr>Applicazione Android </vt:lpstr>
      <vt:lpstr>Applicazione Android </vt:lpstr>
      <vt:lpstr>Applicazione Android </vt:lpstr>
      <vt:lpstr>Applicazione Android 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2017-05-23T15:30:03Z</dcterms:created>
  <dcterms:modified xsi:type="dcterms:W3CDTF">2017-05-24T07:14:59Z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